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  <p:sldMasterId id="2147483698" r:id="rId5"/>
  </p:sldMasterIdLst>
  <p:notesMasterIdLst>
    <p:notesMasterId r:id="rId72"/>
  </p:notesMasterIdLst>
  <p:handoutMasterIdLst>
    <p:handoutMasterId r:id="rId73"/>
  </p:handoutMasterIdLst>
  <p:sldIdLst>
    <p:sldId id="315" r:id="rId6"/>
    <p:sldId id="257" r:id="rId7"/>
    <p:sldId id="259" r:id="rId8"/>
    <p:sldId id="260" r:id="rId9"/>
    <p:sldId id="323" r:id="rId10"/>
    <p:sldId id="262" r:id="rId11"/>
    <p:sldId id="263" r:id="rId12"/>
    <p:sldId id="264" r:id="rId13"/>
    <p:sldId id="265" r:id="rId14"/>
    <p:sldId id="319" r:id="rId15"/>
    <p:sldId id="267" r:id="rId16"/>
    <p:sldId id="269" r:id="rId17"/>
    <p:sldId id="270" r:id="rId18"/>
    <p:sldId id="320" r:id="rId19"/>
    <p:sldId id="272" r:id="rId20"/>
    <p:sldId id="268" r:id="rId21"/>
    <p:sldId id="274" r:id="rId22"/>
    <p:sldId id="275" r:id="rId23"/>
    <p:sldId id="276" r:id="rId24"/>
    <p:sldId id="277" r:id="rId25"/>
    <p:sldId id="324" r:id="rId26"/>
    <p:sldId id="279" r:id="rId27"/>
    <p:sldId id="325" r:id="rId28"/>
    <p:sldId id="326" r:id="rId29"/>
    <p:sldId id="327" r:id="rId30"/>
    <p:sldId id="283" r:id="rId31"/>
    <p:sldId id="284" r:id="rId32"/>
    <p:sldId id="278" r:id="rId33"/>
    <p:sldId id="328" r:id="rId34"/>
    <p:sldId id="285" r:id="rId35"/>
    <p:sldId id="273" r:id="rId36"/>
    <p:sldId id="329" r:id="rId37"/>
    <p:sldId id="330" r:id="rId38"/>
    <p:sldId id="331" r:id="rId39"/>
    <p:sldId id="332" r:id="rId40"/>
    <p:sldId id="282" r:id="rId41"/>
    <p:sldId id="289" r:id="rId42"/>
    <p:sldId id="290" r:id="rId43"/>
    <p:sldId id="333" r:id="rId44"/>
    <p:sldId id="334" r:id="rId45"/>
    <p:sldId id="271" r:id="rId46"/>
    <p:sldId id="292" r:id="rId47"/>
    <p:sldId id="335" r:id="rId48"/>
    <p:sldId id="291" r:id="rId49"/>
    <p:sldId id="336" r:id="rId50"/>
    <p:sldId id="337" r:id="rId51"/>
    <p:sldId id="338" r:id="rId52"/>
    <p:sldId id="295" r:id="rId53"/>
    <p:sldId id="343" r:id="rId54"/>
    <p:sldId id="342" r:id="rId55"/>
    <p:sldId id="344" r:id="rId56"/>
    <p:sldId id="294" r:id="rId57"/>
    <p:sldId id="296" r:id="rId58"/>
    <p:sldId id="302" r:id="rId59"/>
    <p:sldId id="303" r:id="rId60"/>
    <p:sldId id="297" r:id="rId61"/>
    <p:sldId id="345" r:id="rId62"/>
    <p:sldId id="346" r:id="rId63"/>
    <p:sldId id="347" r:id="rId64"/>
    <p:sldId id="298" r:id="rId65"/>
    <p:sldId id="299" r:id="rId66"/>
    <p:sldId id="349" r:id="rId67"/>
    <p:sldId id="348" r:id="rId68"/>
    <p:sldId id="322" r:id="rId69"/>
    <p:sldId id="301" r:id="rId70"/>
    <p:sldId id="30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AA1BD55-57CD-466E-0725-B6CBA11E0D12}" name="Lauren Weldy (ALLEGIS GROUP SERVICES)" initials="LW" userId="S::v-lweldy@microsoft.com::07a2285c-a352-4b96-8658-ecc34365c1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1806" autoAdjust="0"/>
  </p:normalViewPr>
  <p:slideViewPr>
    <p:cSldViewPr snapToGrid="0">
      <p:cViewPr>
        <p:scale>
          <a:sx n="66" d="100"/>
          <a:sy n="66" d="100"/>
        </p:scale>
        <p:origin x="1282" y="1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>
        <p:scale>
          <a:sx n="1" d="2"/>
          <a:sy n="1" d="2"/>
        </p:scale>
        <p:origin x="2640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F03AF0-2C59-4C74-B9EA-2439DA66B38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39BC49-BA98-4D41-B725-AFFC2AD2F9A9}">
      <dgm:prSet/>
      <dgm:spPr/>
      <dgm:t>
        <a:bodyPr/>
        <a:lstStyle/>
        <a:p>
          <a:r>
            <a:rPr lang="tr-TR"/>
            <a:t>Mimari Tasarım Dokümanı hazırlandı.</a:t>
          </a:r>
          <a:endParaRPr lang="en-US"/>
        </a:p>
      </dgm:t>
    </dgm:pt>
    <dgm:pt modelId="{334EA865-F581-46E1-995E-3D5F8FDCCFE4}" type="parTrans" cxnId="{6A7F1A9B-FA6D-49DA-8899-4258797BE8DC}">
      <dgm:prSet/>
      <dgm:spPr/>
      <dgm:t>
        <a:bodyPr/>
        <a:lstStyle/>
        <a:p>
          <a:endParaRPr lang="en-US"/>
        </a:p>
      </dgm:t>
    </dgm:pt>
    <dgm:pt modelId="{6D044504-47F4-4775-93FC-9C71E7AEECD9}" type="sibTrans" cxnId="{6A7F1A9B-FA6D-49DA-8899-4258797BE8DC}">
      <dgm:prSet/>
      <dgm:spPr/>
      <dgm:t>
        <a:bodyPr/>
        <a:lstStyle/>
        <a:p>
          <a:endParaRPr lang="en-US"/>
        </a:p>
      </dgm:t>
    </dgm:pt>
    <dgm:pt modelId="{17F3A732-493F-4801-ACCC-93BBF89CBDB3}">
      <dgm:prSet/>
      <dgm:spPr/>
      <dgm:t>
        <a:bodyPr/>
        <a:lstStyle/>
        <a:p>
          <a:r>
            <a:rPr lang="tr-TR" dirty="0"/>
            <a:t>UML diyagramlarla sistemin tüm bileşenleri çizildi.</a:t>
          </a:r>
          <a:endParaRPr lang="en-US" dirty="0"/>
        </a:p>
      </dgm:t>
    </dgm:pt>
    <dgm:pt modelId="{CE600633-E04C-4682-8D5B-EB05A2BEEDCD}" type="parTrans" cxnId="{13ED2B3B-5EFF-411D-97AF-956517AB274B}">
      <dgm:prSet/>
      <dgm:spPr/>
      <dgm:t>
        <a:bodyPr/>
        <a:lstStyle/>
        <a:p>
          <a:endParaRPr lang="en-US"/>
        </a:p>
      </dgm:t>
    </dgm:pt>
    <dgm:pt modelId="{E51EB29B-526E-46AE-9714-8919AFABDF5D}" type="sibTrans" cxnId="{13ED2B3B-5EFF-411D-97AF-956517AB274B}">
      <dgm:prSet/>
      <dgm:spPr/>
      <dgm:t>
        <a:bodyPr/>
        <a:lstStyle/>
        <a:p>
          <a:endParaRPr lang="en-US"/>
        </a:p>
      </dgm:t>
    </dgm:pt>
    <dgm:pt modelId="{980A0423-926E-4D9E-9CFA-EFC316F82250}" type="pres">
      <dgm:prSet presAssocID="{E6F03AF0-2C59-4C74-B9EA-2439DA66B38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042346-BF59-458B-8320-823CEB03B8ED}" type="pres">
      <dgm:prSet presAssocID="{2039BC49-BA98-4D41-B725-AFFC2AD2F9A9}" presName="root" presStyleCnt="0"/>
      <dgm:spPr/>
    </dgm:pt>
    <dgm:pt modelId="{25392607-D536-41B3-9C00-9E270E97216F}" type="pres">
      <dgm:prSet presAssocID="{2039BC49-BA98-4D41-B725-AFFC2AD2F9A9}" presName="rootComposite" presStyleCnt="0"/>
      <dgm:spPr/>
    </dgm:pt>
    <dgm:pt modelId="{D8BCED43-F23B-44CC-BD1B-C26BFFA8D282}" type="pres">
      <dgm:prSet presAssocID="{2039BC49-BA98-4D41-B725-AFFC2AD2F9A9}" presName="rootText" presStyleLbl="node1" presStyleIdx="0" presStyleCnt="2"/>
      <dgm:spPr/>
    </dgm:pt>
    <dgm:pt modelId="{9D661987-F723-48EA-9EAE-31051430F662}" type="pres">
      <dgm:prSet presAssocID="{2039BC49-BA98-4D41-B725-AFFC2AD2F9A9}" presName="rootConnector" presStyleLbl="node1" presStyleIdx="0" presStyleCnt="2"/>
      <dgm:spPr/>
    </dgm:pt>
    <dgm:pt modelId="{B50C89B7-52CA-4330-9570-EA3777ECE3C8}" type="pres">
      <dgm:prSet presAssocID="{2039BC49-BA98-4D41-B725-AFFC2AD2F9A9}" presName="childShape" presStyleCnt="0"/>
      <dgm:spPr/>
    </dgm:pt>
    <dgm:pt modelId="{7ED85CD8-B46A-4247-8678-37177262605F}" type="pres">
      <dgm:prSet presAssocID="{17F3A732-493F-4801-ACCC-93BBF89CBDB3}" presName="root" presStyleCnt="0"/>
      <dgm:spPr/>
    </dgm:pt>
    <dgm:pt modelId="{90970CF9-262C-44C1-9C1D-A16CE37B8C16}" type="pres">
      <dgm:prSet presAssocID="{17F3A732-493F-4801-ACCC-93BBF89CBDB3}" presName="rootComposite" presStyleCnt="0"/>
      <dgm:spPr/>
    </dgm:pt>
    <dgm:pt modelId="{B3C4C78A-8B9A-4736-A498-FA76B9A9D33E}" type="pres">
      <dgm:prSet presAssocID="{17F3A732-493F-4801-ACCC-93BBF89CBDB3}" presName="rootText" presStyleLbl="node1" presStyleIdx="1" presStyleCnt="2"/>
      <dgm:spPr/>
    </dgm:pt>
    <dgm:pt modelId="{1D8A0E17-52E5-4484-8DAD-D1A9B7E1E76B}" type="pres">
      <dgm:prSet presAssocID="{17F3A732-493F-4801-ACCC-93BBF89CBDB3}" presName="rootConnector" presStyleLbl="node1" presStyleIdx="1" presStyleCnt="2"/>
      <dgm:spPr/>
    </dgm:pt>
    <dgm:pt modelId="{463AEDCD-76AF-45AA-915C-E22B637DF76E}" type="pres">
      <dgm:prSet presAssocID="{17F3A732-493F-4801-ACCC-93BBF89CBDB3}" presName="childShape" presStyleCnt="0"/>
      <dgm:spPr/>
    </dgm:pt>
  </dgm:ptLst>
  <dgm:cxnLst>
    <dgm:cxn modelId="{311EFB0D-5093-4AF3-BCC1-1FF57F31386D}" type="presOf" srcId="{2039BC49-BA98-4D41-B725-AFFC2AD2F9A9}" destId="{D8BCED43-F23B-44CC-BD1B-C26BFFA8D282}" srcOrd="0" destOrd="0" presId="urn:microsoft.com/office/officeart/2005/8/layout/hierarchy3"/>
    <dgm:cxn modelId="{13ED2B3B-5EFF-411D-97AF-956517AB274B}" srcId="{E6F03AF0-2C59-4C74-B9EA-2439DA66B38C}" destId="{17F3A732-493F-4801-ACCC-93BBF89CBDB3}" srcOrd="1" destOrd="0" parTransId="{CE600633-E04C-4682-8D5B-EB05A2BEEDCD}" sibTransId="{E51EB29B-526E-46AE-9714-8919AFABDF5D}"/>
    <dgm:cxn modelId="{21B77D4A-A6DE-4F40-AA7A-83E9A0DD1500}" type="presOf" srcId="{17F3A732-493F-4801-ACCC-93BBF89CBDB3}" destId="{B3C4C78A-8B9A-4736-A498-FA76B9A9D33E}" srcOrd="0" destOrd="0" presId="urn:microsoft.com/office/officeart/2005/8/layout/hierarchy3"/>
    <dgm:cxn modelId="{CAFE597C-B3E0-41EE-A79D-64B02AB42C38}" type="presOf" srcId="{E6F03AF0-2C59-4C74-B9EA-2439DA66B38C}" destId="{980A0423-926E-4D9E-9CFA-EFC316F82250}" srcOrd="0" destOrd="0" presId="urn:microsoft.com/office/officeart/2005/8/layout/hierarchy3"/>
    <dgm:cxn modelId="{6A7F1A9B-FA6D-49DA-8899-4258797BE8DC}" srcId="{E6F03AF0-2C59-4C74-B9EA-2439DA66B38C}" destId="{2039BC49-BA98-4D41-B725-AFFC2AD2F9A9}" srcOrd="0" destOrd="0" parTransId="{334EA865-F581-46E1-995E-3D5F8FDCCFE4}" sibTransId="{6D044504-47F4-4775-93FC-9C71E7AEECD9}"/>
    <dgm:cxn modelId="{70A46EA1-D806-43B9-A0EC-81D0D2748C63}" type="presOf" srcId="{17F3A732-493F-4801-ACCC-93BBF89CBDB3}" destId="{1D8A0E17-52E5-4484-8DAD-D1A9B7E1E76B}" srcOrd="1" destOrd="0" presId="urn:microsoft.com/office/officeart/2005/8/layout/hierarchy3"/>
    <dgm:cxn modelId="{C2D2DCC9-968E-47A2-9607-72372E4404FC}" type="presOf" srcId="{2039BC49-BA98-4D41-B725-AFFC2AD2F9A9}" destId="{9D661987-F723-48EA-9EAE-31051430F662}" srcOrd="1" destOrd="0" presId="urn:microsoft.com/office/officeart/2005/8/layout/hierarchy3"/>
    <dgm:cxn modelId="{745848EE-A47F-4BCD-9E76-B02A568634E0}" type="presParOf" srcId="{980A0423-926E-4D9E-9CFA-EFC316F82250}" destId="{2F042346-BF59-458B-8320-823CEB03B8ED}" srcOrd="0" destOrd="0" presId="urn:microsoft.com/office/officeart/2005/8/layout/hierarchy3"/>
    <dgm:cxn modelId="{E1149496-30FF-4D31-973A-AEB76C152E19}" type="presParOf" srcId="{2F042346-BF59-458B-8320-823CEB03B8ED}" destId="{25392607-D536-41B3-9C00-9E270E97216F}" srcOrd="0" destOrd="0" presId="urn:microsoft.com/office/officeart/2005/8/layout/hierarchy3"/>
    <dgm:cxn modelId="{7B056275-0E84-4741-8423-79AF26B5866A}" type="presParOf" srcId="{25392607-D536-41B3-9C00-9E270E97216F}" destId="{D8BCED43-F23B-44CC-BD1B-C26BFFA8D282}" srcOrd="0" destOrd="0" presId="urn:microsoft.com/office/officeart/2005/8/layout/hierarchy3"/>
    <dgm:cxn modelId="{D9718A91-45EB-4B1E-B1C8-0FB0FFBD0C63}" type="presParOf" srcId="{25392607-D536-41B3-9C00-9E270E97216F}" destId="{9D661987-F723-48EA-9EAE-31051430F662}" srcOrd="1" destOrd="0" presId="urn:microsoft.com/office/officeart/2005/8/layout/hierarchy3"/>
    <dgm:cxn modelId="{6E7FD2E0-1F60-4DB5-846F-51E390EA1AE3}" type="presParOf" srcId="{2F042346-BF59-458B-8320-823CEB03B8ED}" destId="{B50C89B7-52CA-4330-9570-EA3777ECE3C8}" srcOrd="1" destOrd="0" presId="urn:microsoft.com/office/officeart/2005/8/layout/hierarchy3"/>
    <dgm:cxn modelId="{73779391-776E-446A-9E16-AECEBD61FBD0}" type="presParOf" srcId="{980A0423-926E-4D9E-9CFA-EFC316F82250}" destId="{7ED85CD8-B46A-4247-8678-37177262605F}" srcOrd="1" destOrd="0" presId="urn:microsoft.com/office/officeart/2005/8/layout/hierarchy3"/>
    <dgm:cxn modelId="{49D6BD3B-85DB-4AD5-A78D-4F2907D1AA27}" type="presParOf" srcId="{7ED85CD8-B46A-4247-8678-37177262605F}" destId="{90970CF9-262C-44C1-9C1D-A16CE37B8C16}" srcOrd="0" destOrd="0" presId="urn:microsoft.com/office/officeart/2005/8/layout/hierarchy3"/>
    <dgm:cxn modelId="{D7502C4A-9F98-420A-AE6E-878EE9908D28}" type="presParOf" srcId="{90970CF9-262C-44C1-9C1D-A16CE37B8C16}" destId="{B3C4C78A-8B9A-4736-A498-FA76B9A9D33E}" srcOrd="0" destOrd="0" presId="urn:microsoft.com/office/officeart/2005/8/layout/hierarchy3"/>
    <dgm:cxn modelId="{D592C560-2FCF-4E11-A06D-9C0722CC5651}" type="presParOf" srcId="{90970CF9-262C-44C1-9C1D-A16CE37B8C16}" destId="{1D8A0E17-52E5-4484-8DAD-D1A9B7E1E76B}" srcOrd="1" destOrd="0" presId="urn:microsoft.com/office/officeart/2005/8/layout/hierarchy3"/>
    <dgm:cxn modelId="{7208BB9C-CE63-4654-A250-80C071CE9825}" type="presParOf" srcId="{7ED85CD8-B46A-4247-8678-37177262605F}" destId="{463AEDCD-76AF-45AA-915C-E22B637DF76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78B5DE-E386-4C59-8ED0-0AABAD9D81C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B121AD-EB34-4052-B2DF-1CDDCC771D87}">
      <dgm:prSet/>
      <dgm:spPr/>
      <dgm:t>
        <a:bodyPr/>
        <a:lstStyle/>
        <a:p>
          <a:r>
            <a:rPr lang="tr-TR"/>
            <a:t>JWT altyapısı kuruldu</a:t>
          </a:r>
          <a:endParaRPr lang="en-US"/>
        </a:p>
      </dgm:t>
    </dgm:pt>
    <dgm:pt modelId="{ED74B4D4-8866-4398-995A-9EDE7141BB3D}" type="parTrans" cxnId="{CF0418CE-0B28-4A1E-B64F-B70BB7F930DC}">
      <dgm:prSet/>
      <dgm:spPr/>
      <dgm:t>
        <a:bodyPr/>
        <a:lstStyle/>
        <a:p>
          <a:endParaRPr lang="en-US"/>
        </a:p>
      </dgm:t>
    </dgm:pt>
    <dgm:pt modelId="{D0C88853-3F61-48BE-B9DC-1A3AC69E47EE}" type="sibTrans" cxnId="{CF0418CE-0B28-4A1E-B64F-B70BB7F930DC}">
      <dgm:prSet/>
      <dgm:spPr/>
      <dgm:t>
        <a:bodyPr/>
        <a:lstStyle/>
        <a:p>
          <a:endParaRPr lang="en-US"/>
        </a:p>
      </dgm:t>
    </dgm:pt>
    <dgm:pt modelId="{2316AE24-278B-4CD4-AA45-6E42977AD772}">
      <dgm:prSet/>
      <dgm:spPr/>
      <dgm:t>
        <a:bodyPr/>
        <a:lstStyle/>
        <a:p>
          <a:r>
            <a:rPr lang="tr-TR" b="1" dirty="0" err="1"/>
            <a:t>register</a:t>
          </a:r>
          <a:r>
            <a:rPr lang="tr-TR" b="1" dirty="0"/>
            <a:t>: </a:t>
          </a:r>
          <a:r>
            <a:rPr lang="tr-TR" dirty="0" err="1"/>
            <a:t>user</a:t>
          </a:r>
          <a:r>
            <a:rPr lang="tr-TR" dirty="0"/>
            <a:t> kaydediliyor, şifre </a:t>
          </a:r>
          <a:r>
            <a:rPr lang="tr-TR" dirty="0" err="1"/>
            <a:t>hashleniyor</a:t>
          </a:r>
          <a:r>
            <a:rPr lang="tr-TR" dirty="0"/>
            <a:t>, </a:t>
          </a:r>
          <a:r>
            <a:rPr lang="tr-TR" dirty="0" err="1"/>
            <a:t>token</a:t>
          </a:r>
          <a:r>
            <a:rPr lang="tr-TR" dirty="0"/>
            <a:t> üretiliyor</a:t>
          </a:r>
          <a:endParaRPr lang="en-US" dirty="0"/>
        </a:p>
      </dgm:t>
    </dgm:pt>
    <dgm:pt modelId="{AEC03A05-B12A-4550-918C-AB866E767017}" type="parTrans" cxnId="{7F464BA3-D965-43DF-BA5D-D39CE80C1846}">
      <dgm:prSet/>
      <dgm:spPr/>
      <dgm:t>
        <a:bodyPr/>
        <a:lstStyle/>
        <a:p>
          <a:endParaRPr lang="en-US"/>
        </a:p>
      </dgm:t>
    </dgm:pt>
    <dgm:pt modelId="{752D7681-1FF3-4A5B-A693-D725947F396A}" type="sibTrans" cxnId="{7F464BA3-D965-43DF-BA5D-D39CE80C1846}">
      <dgm:prSet/>
      <dgm:spPr/>
      <dgm:t>
        <a:bodyPr/>
        <a:lstStyle/>
        <a:p>
          <a:endParaRPr lang="en-US"/>
        </a:p>
      </dgm:t>
    </dgm:pt>
    <dgm:pt modelId="{F2EA0E71-3E85-4098-A533-0D870F42B289}">
      <dgm:prSet/>
      <dgm:spPr/>
      <dgm:t>
        <a:bodyPr/>
        <a:lstStyle/>
        <a:p>
          <a:r>
            <a:rPr lang="tr-TR" b="1" dirty="0"/>
            <a:t>login: </a:t>
          </a:r>
          <a:r>
            <a:rPr lang="tr-TR" dirty="0"/>
            <a:t>kullanıcı doğrulanıyor, </a:t>
          </a:r>
          <a:r>
            <a:rPr lang="tr-TR" dirty="0" err="1"/>
            <a:t>token</a:t>
          </a:r>
          <a:r>
            <a:rPr lang="tr-TR" dirty="0"/>
            <a:t> dönüyor</a:t>
          </a:r>
        </a:p>
        <a:p>
          <a:r>
            <a:rPr lang="tr-TR" dirty="0" err="1"/>
            <a:t>Token</a:t>
          </a:r>
          <a:r>
            <a:rPr lang="tr-TR" dirty="0"/>
            <a:t>: </a:t>
          </a:r>
          <a:r>
            <a:rPr lang="tr-TR" dirty="0" err="1"/>
            <a:t>subject</a:t>
          </a:r>
          <a:r>
            <a:rPr lang="tr-TR" dirty="0"/>
            <a:t>, </a:t>
          </a:r>
          <a:r>
            <a:rPr lang="tr-TR" dirty="0" err="1"/>
            <a:t>issuer</a:t>
          </a:r>
          <a:r>
            <a:rPr lang="tr-TR" dirty="0"/>
            <a:t>, </a:t>
          </a:r>
          <a:r>
            <a:rPr lang="tr-TR" dirty="0" err="1"/>
            <a:t>issuedAt</a:t>
          </a:r>
          <a:r>
            <a:rPr lang="tr-TR" dirty="0"/>
            <a:t>, </a:t>
          </a:r>
          <a:r>
            <a:rPr lang="tr-TR" dirty="0" err="1"/>
            <a:t>expiresAt</a:t>
          </a:r>
          <a:r>
            <a:rPr lang="tr-TR" dirty="0"/>
            <a:t>, </a:t>
          </a:r>
          <a:r>
            <a:rPr lang="tr-TR" dirty="0" err="1"/>
            <a:t>userId</a:t>
          </a:r>
          <a:r>
            <a:rPr lang="tr-TR" dirty="0"/>
            <a:t> gibi </a:t>
          </a:r>
          <a:r>
            <a:rPr lang="tr-TR" dirty="0" err="1"/>
            <a:t>claim’ler</a:t>
          </a:r>
          <a:r>
            <a:rPr lang="tr-TR" dirty="0"/>
            <a:t> içeriyor</a:t>
          </a:r>
          <a:endParaRPr lang="en-US" dirty="0"/>
        </a:p>
      </dgm:t>
    </dgm:pt>
    <dgm:pt modelId="{E77129B9-D46D-4975-BCE4-71E7A27D4D35}" type="parTrans" cxnId="{9682D6C9-71F5-4DAA-8544-71CF74E8BC90}">
      <dgm:prSet/>
      <dgm:spPr/>
      <dgm:t>
        <a:bodyPr/>
        <a:lstStyle/>
        <a:p>
          <a:endParaRPr lang="en-US"/>
        </a:p>
      </dgm:t>
    </dgm:pt>
    <dgm:pt modelId="{65BE1EB7-491E-4216-BB52-99AA60CA49FA}" type="sibTrans" cxnId="{9682D6C9-71F5-4DAA-8544-71CF74E8BC90}">
      <dgm:prSet/>
      <dgm:spPr/>
      <dgm:t>
        <a:bodyPr/>
        <a:lstStyle/>
        <a:p>
          <a:endParaRPr lang="en-US"/>
        </a:p>
      </dgm:t>
    </dgm:pt>
    <dgm:pt modelId="{8A5C3BDC-47C8-41A2-BA35-A50DA6FEAA77}" type="pres">
      <dgm:prSet presAssocID="{2878B5DE-E386-4C59-8ED0-0AABAD9D81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DEE2D0-4572-4420-9116-DA2BB6800718}" type="pres">
      <dgm:prSet presAssocID="{3CB121AD-EB34-4052-B2DF-1CDDCC771D87}" presName="hierRoot1" presStyleCnt="0"/>
      <dgm:spPr/>
    </dgm:pt>
    <dgm:pt modelId="{A7695EBA-F764-44A7-9102-FCF53C768039}" type="pres">
      <dgm:prSet presAssocID="{3CB121AD-EB34-4052-B2DF-1CDDCC771D87}" presName="composite" presStyleCnt="0"/>
      <dgm:spPr/>
    </dgm:pt>
    <dgm:pt modelId="{569D219C-9906-46C6-B287-A484DBAE504F}" type="pres">
      <dgm:prSet presAssocID="{3CB121AD-EB34-4052-B2DF-1CDDCC771D87}" presName="background" presStyleLbl="node0" presStyleIdx="0" presStyleCnt="3"/>
      <dgm:spPr/>
    </dgm:pt>
    <dgm:pt modelId="{3176579E-21C2-47CD-B7ED-9E34121FA7DC}" type="pres">
      <dgm:prSet presAssocID="{3CB121AD-EB34-4052-B2DF-1CDDCC771D87}" presName="text" presStyleLbl="fgAcc0" presStyleIdx="0" presStyleCnt="3">
        <dgm:presLayoutVars>
          <dgm:chPref val="3"/>
        </dgm:presLayoutVars>
      </dgm:prSet>
      <dgm:spPr/>
    </dgm:pt>
    <dgm:pt modelId="{BA3A54F6-8739-466E-ADED-1BD49A2D07D9}" type="pres">
      <dgm:prSet presAssocID="{3CB121AD-EB34-4052-B2DF-1CDDCC771D87}" presName="hierChild2" presStyleCnt="0"/>
      <dgm:spPr/>
    </dgm:pt>
    <dgm:pt modelId="{3CACA187-FB81-4D70-A356-31E8C1A89592}" type="pres">
      <dgm:prSet presAssocID="{2316AE24-278B-4CD4-AA45-6E42977AD772}" presName="hierRoot1" presStyleCnt="0"/>
      <dgm:spPr/>
    </dgm:pt>
    <dgm:pt modelId="{A5B1728A-842D-4A24-9AFA-4EAD06F7A77A}" type="pres">
      <dgm:prSet presAssocID="{2316AE24-278B-4CD4-AA45-6E42977AD772}" presName="composite" presStyleCnt="0"/>
      <dgm:spPr/>
    </dgm:pt>
    <dgm:pt modelId="{34868597-0D93-4D5E-9E58-290610F33A6B}" type="pres">
      <dgm:prSet presAssocID="{2316AE24-278B-4CD4-AA45-6E42977AD772}" presName="background" presStyleLbl="node0" presStyleIdx="1" presStyleCnt="3"/>
      <dgm:spPr/>
    </dgm:pt>
    <dgm:pt modelId="{CC62296F-BB41-45D2-82A1-2D9091F84286}" type="pres">
      <dgm:prSet presAssocID="{2316AE24-278B-4CD4-AA45-6E42977AD772}" presName="text" presStyleLbl="fgAcc0" presStyleIdx="1" presStyleCnt="3">
        <dgm:presLayoutVars>
          <dgm:chPref val="3"/>
        </dgm:presLayoutVars>
      </dgm:prSet>
      <dgm:spPr/>
    </dgm:pt>
    <dgm:pt modelId="{FE41A749-E556-4BCF-952E-E46D5823129B}" type="pres">
      <dgm:prSet presAssocID="{2316AE24-278B-4CD4-AA45-6E42977AD772}" presName="hierChild2" presStyleCnt="0"/>
      <dgm:spPr/>
    </dgm:pt>
    <dgm:pt modelId="{BEE10476-C71A-4AC8-8255-216A3E442BF6}" type="pres">
      <dgm:prSet presAssocID="{F2EA0E71-3E85-4098-A533-0D870F42B289}" presName="hierRoot1" presStyleCnt="0"/>
      <dgm:spPr/>
    </dgm:pt>
    <dgm:pt modelId="{B31C8BC6-B29D-41A4-8B6B-44C4F3FC93DB}" type="pres">
      <dgm:prSet presAssocID="{F2EA0E71-3E85-4098-A533-0D870F42B289}" presName="composite" presStyleCnt="0"/>
      <dgm:spPr/>
    </dgm:pt>
    <dgm:pt modelId="{D20C0F7F-5BEA-4BE0-8F60-A685E1233D07}" type="pres">
      <dgm:prSet presAssocID="{F2EA0E71-3E85-4098-A533-0D870F42B289}" presName="background" presStyleLbl="node0" presStyleIdx="2" presStyleCnt="3"/>
      <dgm:spPr/>
    </dgm:pt>
    <dgm:pt modelId="{03DBF518-3724-46BB-B259-DAAAF283F245}" type="pres">
      <dgm:prSet presAssocID="{F2EA0E71-3E85-4098-A533-0D870F42B289}" presName="text" presStyleLbl="fgAcc0" presStyleIdx="2" presStyleCnt="3">
        <dgm:presLayoutVars>
          <dgm:chPref val="3"/>
        </dgm:presLayoutVars>
      </dgm:prSet>
      <dgm:spPr/>
    </dgm:pt>
    <dgm:pt modelId="{0EA88EC5-2D71-4A0A-A7F8-830888E1C52A}" type="pres">
      <dgm:prSet presAssocID="{F2EA0E71-3E85-4098-A533-0D870F42B289}" presName="hierChild2" presStyleCnt="0"/>
      <dgm:spPr/>
    </dgm:pt>
  </dgm:ptLst>
  <dgm:cxnLst>
    <dgm:cxn modelId="{0B3A1116-337D-4BBA-A70E-D28544B33CAE}" type="presOf" srcId="{2316AE24-278B-4CD4-AA45-6E42977AD772}" destId="{CC62296F-BB41-45D2-82A1-2D9091F84286}" srcOrd="0" destOrd="0" presId="urn:microsoft.com/office/officeart/2005/8/layout/hierarchy1"/>
    <dgm:cxn modelId="{D768AF6A-3C77-4421-A5D8-F19538833A98}" type="presOf" srcId="{F2EA0E71-3E85-4098-A533-0D870F42B289}" destId="{03DBF518-3724-46BB-B259-DAAAF283F245}" srcOrd="0" destOrd="0" presId="urn:microsoft.com/office/officeart/2005/8/layout/hierarchy1"/>
    <dgm:cxn modelId="{70E9A66C-696A-48D5-B506-63FB2A17041C}" type="presOf" srcId="{2878B5DE-E386-4C59-8ED0-0AABAD9D81C0}" destId="{8A5C3BDC-47C8-41A2-BA35-A50DA6FEAA77}" srcOrd="0" destOrd="0" presId="urn:microsoft.com/office/officeart/2005/8/layout/hierarchy1"/>
    <dgm:cxn modelId="{7F464BA3-D965-43DF-BA5D-D39CE80C1846}" srcId="{2878B5DE-E386-4C59-8ED0-0AABAD9D81C0}" destId="{2316AE24-278B-4CD4-AA45-6E42977AD772}" srcOrd="1" destOrd="0" parTransId="{AEC03A05-B12A-4550-918C-AB866E767017}" sibTransId="{752D7681-1FF3-4A5B-A693-D725947F396A}"/>
    <dgm:cxn modelId="{9B703FBF-7B45-4F71-87B6-B0C338670BB5}" type="presOf" srcId="{3CB121AD-EB34-4052-B2DF-1CDDCC771D87}" destId="{3176579E-21C2-47CD-B7ED-9E34121FA7DC}" srcOrd="0" destOrd="0" presId="urn:microsoft.com/office/officeart/2005/8/layout/hierarchy1"/>
    <dgm:cxn modelId="{9682D6C9-71F5-4DAA-8544-71CF74E8BC90}" srcId="{2878B5DE-E386-4C59-8ED0-0AABAD9D81C0}" destId="{F2EA0E71-3E85-4098-A533-0D870F42B289}" srcOrd="2" destOrd="0" parTransId="{E77129B9-D46D-4975-BCE4-71E7A27D4D35}" sibTransId="{65BE1EB7-491E-4216-BB52-99AA60CA49FA}"/>
    <dgm:cxn modelId="{CF0418CE-0B28-4A1E-B64F-B70BB7F930DC}" srcId="{2878B5DE-E386-4C59-8ED0-0AABAD9D81C0}" destId="{3CB121AD-EB34-4052-B2DF-1CDDCC771D87}" srcOrd="0" destOrd="0" parTransId="{ED74B4D4-8866-4398-995A-9EDE7141BB3D}" sibTransId="{D0C88853-3F61-48BE-B9DC-1A3AC69E47EE}"/>
    <dgm:cxn modelId="{2CE5DEA6-1489-491C-B940-C826F2201E0F}" type="presParOf" srcId="{8A5C3BDC-47C8-41A2-BA35-A50DA6FEAA77}" destId="{30DEE2D0-4572-4420-9116-DA2BB6800718}" srcOrd="0" destOrd="0" presId="urn:microsoft.com/office/officeart/2005/8/layout/hierarchy1"/>
    <dgm:cxn modelId="{6CB3B3FB-8951-49A0-A036-127CF983ADC1}" type="presParOf" srcId="{30DEE2D0-4572-4420-9116-DA2BB6800718}" destId="{A7695EBA-F764-44A7-9102-FCF53C768039}" srcOrd="0" destOrd="0" presId="urn:microsoft.com/office/officeart/2005/8/layout/hierarchy1"/>
    <dgm:cxn modelId="{0BBBAE66-3C49-4FA4-BA8F-63A20ADC935D}" type="presParOf" srcId="{A7695EBA-F764-44A7-9102-FCF53C768039}" destId="{569D219C-9906-46C6-B287-A484DBAE504F}" srcOrd="0" destOrd="0" presId="urn:microsoft.com/office/officeart/2005/8/layout/hierarchy1"/>
    <dgm:cxn modelId="{04B30F9F-743B-4FAF-B4D3-A37A2627DDB3}" type="presParOf" srcId="{A7695EBA-F764-44A7-9102-FCF53C768039}" destId="{3176579E-21C2-47CD-B7ED-9E34121FA7DC}" srcOrd="1" destOrd="0" presId="urn:microsoft.com/office/officeart/2005/8/layout/hierarchy1"/>
    <dgm:cxn modelId="{916640F2-1503-42D0-8409-A2FBA7DE64E3}" type="presParOf" srcId="{30DEE2D0-4572-4420-9116-DA2BB6800718}" destId="{BA3A54F6-8739-466E-ADED-1BD49A2D07D9}" srcOrd="1" destOrd="0" presId="urn:microsoft.com/office/officeart/2005/8/layout/hierarchy1"/>
    <dgm:cxn modelId="{A87C13B1-53C4-4CB7-8799-3FD795168F2E}" type="presParOf" srcId="{8A5C3BDC-47C8-41A2-BA35-A50DA6FEAA77}" destId="{3CACA187-FB81-4D70-A356-31E8C1A89592}" srcOrd="1" destOrd="0" presId="urn:microsoft.com/office/officeart/2005/8/layout/hierarchy1"/>
    <dgm:cxn modelId="{A26C04ED-91C4-4B2D-A666-54FE3A768753}" type="presParOf" srcId="{3CACA187-FB81-4D70-A356-31E8C1A89592}" destId="{A5B1728A-842D-4A24-9AFA-4EAD06F7A77A}" srcOrd="0" destOrd="0" presId="urn:microsoft.com/office/officeart/2005/8/layout/hierarchy1"/>
    <dgm:cxn modelId="{6261EC02-5B03-471F-906A-0232CE84244B}" type="presParOf" srcId="{A5B1728A-842D-4A24-9AFA-4EAD06F7A77A}" destId="{34868597-0D93-4D5E-9E58-290610F33A6B}" srcOrd="0" destOrd="0" presId="urn:microsoft.com/office/officeart/2005/8/layout/hierarchy1"/>
    <dgm:cxn modelId="{36F7184D-3E00-457E-B718-D5C68DCEB0DB}" type="presParOf" srcId="{A5B1728A-842D-4A24-9AFA-4EAD06F7A77A}" destId="{CC62296F-BB41-45D2-82A1-2D9091F84286}" srcOrd="1" destOrd="0" presId="urn:microsoft.com/office/officeart/2005/8/layout/hierarchy1"/>
    <dgm:cxn modelId="{3F54C2F0-4C7A-4F64-8815-A028C63D8A67}" type="presParOf" srcId="{3CACA187-FB81-4D70-A356-31E8C1A89592}" destId="{FE41A749-E556-4BCF-952E-E46D5823129B}" srcOrd="1" destOrd="0" presId="urn:microsoft.com/office/officeart/2005/8/layout/hierarchy1"/>
    <dgm:cxn modelId="{34FEE49F-E8C1-4C29-8DA7-6295BD6AF4A1}" type="presParOf" srcId="{8A5C3BDC-47C8-41A2-BA35-A50DA6FEAA77}" destId="{BEE10476-C71A-4AC8-8255-216A3E442BF6}" srcOrd="2" destOrd="0" presId="urn:microsoft.com/office/officeart/2005/8/layout/hierarchy1"/>
    <dgm:cxn modelId="{9600366E-BF1D-47BA-8802-7748E4AA2CCD}" type="presParOf" srcId="{BEE10476-C71A-4AC8-8255-216A3E442BF6}" destId="{B31C8BC6-B29D-41A4-8B6B-44C4F3FC93DB}" srcOrd="0" destOrd="0" presId="urn:microsoft.com/office/officeart/2005/8/layout/hierarchy1"/>
    <dgm:cxn modelId="{36500DC3-8C9C-4019-AF15-3669C19C51E7}" type="presParOf" srcId="{B31C8BC6-B29D-41A4-8B6B-44C4F3FC93DB}" destId="{D20C0F7F-5BEA-4BE0-8F60-A685E1233D07}" srcOrd="0" destOrd="0" presId="urn:microsoft.com/office/officeart/2005/8/layout/hierarchy1"/>
    <dgm:cxn modelId="{726061D4-CED3-4993-B45C-F252C61BE3A3}" type="presParOf" srcId="{B31C8BC6-B29D-41A4-8B6B-44C4F3FC93DB}" destId="{03DBF518-3724-46BB-B259-DAAAF283F245}" srcOrd="1" destOrd="0" presId="urn:microsoft.com/office/officeart/2005/8/layout/hierarchy1"/>
    <dgm:cxn modelId="{4BC817FA-C75D-453B-8D28-1FA6714DB88E}" type="presParOf" srcId="{BEE10476-C71A-4AC8-8255-216A3E442BF6}" destId="{0EA88EC5-2D71-4A0A-A7F8-830888E1C5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DC0CBA-1D56-410C-9A55-30E62DF1C5F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E57FD0-410C-42FA-B313-CA0FE3244EE0}">
      <dgm:prSet/>
      <dgm:spPr/>
      <dgm:t>
        <a:bodyPr/>
        <a:lstStyle/>
        <a:p>
          <a:r>
            <a:rPr lang="tr-TR" b="1" baseline="0" dirty="0"/>
            <a:t>logback-spring.xml dosyası her serviste özelleştirildi.</a:t>
          </a:r>
          <a:endParaRPr lang="en-US" dirty="0"/>
        </a:p>
      </dgm:t>
    </dgm:pt>
    <dgm:pt modelId="{BF1BAE7E-1682-4589-B5A6-53EF2B2953E4}" type="parTrans" cxnId="{17E5B4DD-C314-48A8-86C5-33FC05FF3EED}">
      <dgm:prSet/>
      <dgm:spPr/>
      <dgm:t>
        <a:bodyPr/>
        <a:lstStyle/>
        <a:p>
          <a:endParaRPr lang="en-US"/>
        </a:p>
      </dgm:t>
    </dgm:pt>
    <dgm:pt modelId="{A031336F-1639-4B60-8773-4FD217CF8855}" type="sibTrans" cxnId="{17E5B4DD-C314-48A8-86C5-33FC05FF3EED}">
      <dgm:prSet/>
      <dgm:spPr/>
      <dgm:t>
        <a:bodyPr/>
        <a:lstStyle/>
        <a:p>
          <a:endParaRPr lang="en-US"/>
        </a:p>
      </dgm:t>
    </dgm:pt>
    <dgm:pt modelId="{BF23DE00-07E4-4979-9B1C-1DA7B8D1092B}">
      <dgm:prSet/>
      <dgm:spPr/>
      <dgm:t>
        <a:bodyPr/>
        <a:lstStyle/>
        <a:p>
          <a:r>
            <a:rPr lang="tr-TR" b="1" baseline="0"/>
            <a:t>Loglar logs/servisadı/servisadı.log dosyasına yazıldı.</a:t>
          </a:r>
          <a:endParaRPr lang="en-US"/>
        </a:p>
      </dgm:t>
    </dgm:pt>
    <dgm:pt modelId="{0849996D-A7DC-41CC-8DB2-0600B59D9DE5}" type="parTrans" cxnId="{E63AD229-08E0-47E9-9789-EF73FC7D12C0}">
      <dgm:prSet/>
      <dgm:spPr/>
      <dgm:t>
        <a:bodyPr/>
        <a:lstStyle/>
        <a:p>
          <a:endParaRPr lang="en-US"/>
        </a:p>
      </dgm:t>
    </dgm:pt>
    <dgm:pt modelId="{B0D24A0D-1A8A-47A2-B4C9-703EBD9B75A2}" type="sibTrans" cxnId="{E63AD229-08E0-47E9-9789-EF73FC7D12C0}">
      <dgm:prSet/>
      <dgm:spPr/>
      <dgm:t>
        <a:bodyPr/>
        <a:lstStyle/>
        <a:p>
          <a:endParaRPr lang="en-US"/>
        </a:p>
      </dgm:t>
    </dgm:pt>
    <dgm:pt modelId="{183AFB98-85DB-4BF0-ABAF-7E42DCA99CE2}" type="pres">
      <dgm:prSet presAssocID="{EFDC0CBA-1D56-410C-9A55-30E62DF1C5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C3AE12-C37A-46A2-A534-F00FBC4FD3AE}" type="pres">
      <dgm:prSet presAssocID="{7AE57FD0-410C-42FA-B313-CA0FE3244EE0}" presName="hierRoot1" presStyleCnt="0"/>
      <dgm:spPr/>
    </dgm:pt>
    <dgm:pt modelId="{94851575-CBF0-408A-8676-D6BA659FD2AA}" type="pres">
      <dgm:prSet presAssocID="{7AE57FD0-410C-42FA-B313-CA0FE3244EE0}" presName="composite" presStyleCnt="0"/>
      <dgm:spPr/>
    </dgm:pt>
    <dgm:pt modelId="{00E607A6-3B94-48D8-94F4-C2EC0B59802D}" type="pres">
      <dgm:prSet presAssocID="{7AE57FD0-410C-42FA-B313-CA0FE3244EE0}" presName="background" presStyleLbl="node0" presStyleIdx="0" presStyleCnt="2"/>
      <dgm:spPr/>
    </dgm:pt>
    <dgm:pt modelId="{BDAB3486-6FA8-438C-A28F-C6052C50775E}" type="pres">
      <dgm:prSet presAssocID="{7AE57FD0-410C-42FA-B313-CA0FE3244EE0}" presName="text" presStyleLbl="fgAcc0" presStyleIdx="0" presStyleCnt="2">
        <dgm:presLayoutVars>
          <dgm:chPref val="3"/>
        </dgm:presLayoutVars>
      </dgm:prSet>
      <dgm:spPr/>
    </dgm:pt>
    <dgm:pt modelId="{8156B98D-7F6F-4CD9-BF61-E543BFFE4612}" type="pres">
      <dgm:prSet presAssocID="{7AE57FD0-410C-42FA-B313-CA0FE3244EE0}" presName="hierChild2" presStyleCnt="0"/>
      <dgm:spPr/>
    </dgm:pt>
    <dgm:pt modelId="{9B3C69A6-EC6C-48DA-94F8-CF24CD6693BF}" type="pres">
      <dgm:prSet presAssocID="{BF23DE00-07E4-4979-9B1C-1DA7B8D1092B}" presName="hierRoot1" presStyleCnt="0"/>
      <dgm:spPr/>
    </dgm:pt>
    <dgm:pt modelId="{C907D92A-9718-4493-BC26-A7E7B6EA5076}" type="pres">
      <dgm:prSet presAssocID="{BF23DE00-07E4-4979-9B1C-1DA7B8D1092B}" presName="composite" presStyleCnt="0"/>
      <dgm:spPr/>
    </dgm:pt>
    <dgm:pt modelId="{0507DEDA-BE3F-4C12-A679-97360E527D89}" type="pres">
      <dgm:prSet presAssocID="{BF23DE00-07E4-4979-9B1C-1DA7B8D1092B}" presName="background" presStyleLbl="node0" presStyleIdx="1" presStyleCnt="2"/>
      <dgm:spPr/>
    </dgm:pt>
    <dgm:pt modelId="{6F35CFA6-5EA0-41D3-A4E1-AC481CE8E318}" type="pres">
      <dgm:prSet presAssocID="{BF23DE00-07E4-4979-9B1C-1DA7B8D1092B}" presName="text" presStyleLbl="fgAcc0" presStyleIdx="1" presStyleCnt="2">
        <dgm:presLayoutVars>
          <dgm:chPref val="3"/>
        </dgm:presLayoutVars>
      </dgm:prSet>
      <dgm:spPr/>
    </dgm:pt>
    <dgm:pt modelId="{0A0E018E-4290-4BEB-96B8-7ADD149DDCA2}" type="pres">
      <dgm:prSet presAssocID="{BF23DE00-07E4-4979-9B1C-1DA7B8D1092B}" presName="hierChild2" presStyleCnt="0"/>
      <dgm:spPr/>
    </dgm:pt>
  </dgm:ptLst>
  <dgm:cxnLst>
    <dgm:cxn modelId="{56FF5714-5BF3-42EA-8ADE-5C01C5933689}" type="presOf" srcId="{EFDC0CBA-1D56-410C-9A55-30E62DF1C5FF}" destId="{183AFB98-85DB-4BF0-ABAF-7E42DCA99CE2}" srcOrd="0" destOrd="0" presId="urn:microsoft.com/office/officeart/2005/8/layout/hierarchy1"/>
    <dgm:cxn modelId="{E63AD229-08E0-47E9-9789-EF73FC7D12C0}" srcId="{EFDC0CBA-1D56-410C-9A55-30E62DF1C5FF}" destId="{BF23DE00-07E4-4979-9B1C-1DA7B8D1092B}" srcOrd="1" destOrd="0" parTransId="{0849996D-A7DC-41CC-8DB2-0600B59D9DE5}" sibTransId="{B0D24A0D-1A8A-47A2-B4C9-703EBD9B75A2}"/>
    <dgm:cxn modelId="{20543E4C-AF49-4696-812A-C43F433512D0}" type="presOf" srcId="{7AE57FD0-410C-42FA-B313-CA0FE3244EE0}" destId="{BDAB3486-6FA8-438C-A28F-C6052C50775E}" srcOrd="0" destOrd="0" presId="urn:microsoft.com/office/officeart/2005/8/layout/hierarchy1"/>
    <dgm:cxn modelId="{FFB0B0AD-BCE1-43FA-8593-EBAC623B16BC}" type="presOf" srcId="{BF23DE00-07E4-4979-9B1C-1DA7B8D1092B}" destId="{6F35CFA6-5EA0-41D3-A4E1-AC481CE8E318}" srcOrd="0" destOrd="0" presId="urn:microsoft.com/office/officeart/2005/8/layout/hierarchy1"/>
    <dgm:cxn modelId="{17E5B4DD-C314-48A8-86C5-33FC05FF3EED}" srcId="{EFDC0CBA-1D56-410C-9A55-30E62DF1C5FF}" destId="{7AE57FD0-410C-42FA-B313-CA0FE3244EE0}" srcOrd="0" destOrd="0" parTransId="{BF1BAE7E-1682-4589-B5A6-53EF2B2953E4}" sibTransId="{A031336F-1639-4B60-8773-4FD217CF8855}"/>
    <dgm:cxn modelId="{694168A2-FB4D-4621-A86A-AD869C6A3260}" type="presParOf" srcId="{183AFB98-85DB-4BF0-ABAF-7E42DCA99CE2}" destId="{EEC3AE12-C37A-46A2-A534-F00FBC4FD3AE}" srcOrd="0" destOrd="0" presId="urn:microsoft.com/office/officeart/2005/8/layout/hierarchy1"/>
    <dgm:cxn modelId="{6AD48538-4866-4C65-8443-C09D64EA5595}" type="presParOf" srcId="{EEC3AE12-C37A-46A2-A534-F00FBC4FD3AE}" destId="{94851575-CBF0-408A-8676-D6BA659FD2AA}" srcOrd="0" destOrd="0" presId="urn:microsoft.com/office/officeart/2005/8/layout/hierarchy1"/>
    <dgm:cxn modelId="{46CC83BB-E0E1-4199-9155-9B457D79ABF9}" type="presParOf" srcId="{94851575-CBF0-408A-8676-D6BA659FD2AA}" destId="{00E607A6-3B94-48D8-94F4-C2EC0B59802D}" srcOrd="0" destOrd="0" presId="urn:microsoft.com/office/officeart/2005/8/layout/hierarchy1"/>
    <dgm:cxn modelId="{3B5E0DE3-7D9D-4DC4-9887-F7CDAA6DDE0B}" type="presParOf" srcId="{94851575-CBF0-408A-8676-D6BA659FD2AA}" destId="{BDAB3486-6FA8-438C-A28F-C6052C50775E}" srcOrd="1" destOrd="0" presId="urn:microsoft.com/office/officeart/2005/8/layout/hierarchy1"/>
    <dgm:cxn modelId="{23A8A572-7A66-4263-A07A-4446B3DEE0D5}" type="presParOf" srcId="{EEC3AE12-C37A-46A2-A534-F00FBC4FD3AE}" destId="{8156B98D-7F6F-4CD9-BF61-E543BFFE4612}" srcOrd="1" destOrd="0" presId="urn:microsoft.com/office/officeart/2005/8/layout/hierarchy1"/>
    <dgm:cxn modelId="{0F7C8765-5AF8-49C4-9240-A2C7926B19E1}" type="presParOf" srcId="{183AFB98-85DB-4BF0-ABAF-7E42DCA99CE2}" destId="{9B3C69A6-EC6C-48DA-94F8-CF24CD6693BF}" srcOrd="1" destOrd="0" presId="urn:microsoft.com/office/officeart/2005/8/layout/hierarchy1"/>
    <dgm:cxn modelId="{E6EFD452-B070-46C0-A540-FC123D04B15F}" type="presParOf" srcId="{9B3C69A6-EC6C-48DA-94F8-CF24CD6693BF}" destId="{C907D92A-9718-4493-BC26-A7E7B6EA5076}" srcOrd="0" destOrd="0" presId="urn:microsoft.com/office/officeart/2005/8/layout/hierarchy1"/>
    <dgm:cxn modelId="{0675D0B1-2499-4149-82F5-F256F5F8A4B5}" type="presParOf" srcId="{C907D92A-9718-4493-BC26-A7E7B6EA5076}" destId="{0507DEDA-BE3F-4C12-A679-97360E527D89}" srcOrd="0" destOrd="0" presId="urn:microsoft.com/office/officeart/2005/8/layout/hierarchy1"/>
    <dgm:cxn modelId="{BD86234C-C1F1-490B-B4E2-F7F77D14CE2E}" type="presParOf" srcId="{C907D92A-9718-4493-BC26-A7E7B6EA5076}" destId="{6F35CFA6-5EA0-41D3-A4E1-AC481CE8E318}" srcOrd="1" destOrd="0" presId="urn:microsoft.com/office/officeart/2005/8/layout/hierarchy1"/>
    <dgm:cxn modelId="{01DDE56B-4C4E-461D-ABA7-F7511A3865D8}" type="presParOf" srcId="{9B3C69A6-EC6C-48DA-94F8-CF24CD6693BF}" destId="{0A0E018E-4290-4BEB-96B8-7ADD149DDC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FA9B46-0BCA-4E17-9C6A-5FB03C41309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B00D1E-D9AD-46E0-827A-ABAD21F66396}">
      <dgm:prSet/>
      <dgm:spPr/>
      <dgm:t>
        <a:bodyPr/>
        <a:lstStyle/>
        <a:p>
          <a:r>
            <a:rPr lang="tr-TR"/>
            <a:t>Jira üzerinde proje açıldı.</a:t>
          </a:r>
          <a:endParaRPr lang="en-US"/>
        </a:p>
      </dgm:t>
    </dgm:pt>
    <dgm:pt modelId="{7AAC16F0-EFEA-441F-833F-AEA0723AFEC3}" type="parTrans" cxnId="{78945459-93FE-43F9-AB52-03C4E9BE60BE}">
      <dgm:prSet/>
      <dgm:spPr/>
      <dgm:t>
        <a:bodyPr/>
        <a:lstStyle/>
        <a:p>
          <a:endParaRPr lang="en-US"/>
        </a:p>
      </dgm:t>
    </dgm:pt>
    <dgm:pt modelId="{1F33F07D-DBDE-4A49-8352-EBFA23B23E23}" type="sibTrans" cxnId="{78945459-93FE-43F9-AB52-03C4E9BE60B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C8367AA-78D9-4882-AA36-70EFD057265D}">
      <dgm:prSet/>
      <dgm:spPr/>
      <dgm:t>
        <a:bodyPr/>
        <a:lstStyle/>
        <a:p>
          <a:r>
            <a:rPr lang="tr-TR" dirty="0" err="1"/>
            <a:t>Kanban</a:t>
          </a:r>
          <a:r>
            <a:rPr lang="tr-TR" dirty="0"/>
            <a:t> metodolojisi araştırıldı ve son 2 haftaya uygulandı.</a:t>
          </a:r>
          <a:endParaRPr lang="en-US" dirty="0"/>
        </a:p>
      </dgm:t>
    </dgm:pt>
    <dgm:pt modelId="{F80D2987-E91E-4AF0-8977-CCBD88CD5183}" type="parTrans" cxnId="{F18B244E-2F55-499E-BB1B-874F0E179054}">
      <dgm:prSet/>
      <dgm:spPr/>
      <dgm:t>
        <a:bodyPr/>
        <a:lstStyle/>
        <a:p>
          <a:endParaRPr lang="en-US"/>
        </a:p>
      </dgm:t>
    </dgm:pt>
    <dgm:pt modelId="{E4B69247-77BB-4EB5-9841-B1AEA2A298CA}" type="sibTrans" cxnId="{F18B244E-2F55-499E-BB1B-874F0E17905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4A86DF7-DFB4-4231-9E5E-1AFD4E09A4AE}">
      <dgm:prSet/>
      <dgm:spPr/>
      <dgm:t>
        <a:bodyPr/>
        <a:lstStyle/>
        <a:p>
          <a:r>
            <a:rPr lang="tr-TR"/>
            <a:t>Github–Jira entegrasyonu sağlandı.</a:t>
          </a:r>
          <a:endParaRPr lang="en-US"/>
        </a:p>
      </dgm:t>
    </dgm:pt>
    <dgm:pt modelId="{C47C92A4-026B-461A-A6B8-EDE7470C3922}" type="parTrans" cxnId="{20A8FA0A-4666-401F-8303-0CE6B7B414E1}">
      <dgm:prSet/>
      <dgm:spPr/>
      <dgm:t>
        <a:bodyPr/>
        <a:lstStyle/>
        <a:p>
          <a:endParaRPr lang="en-US"/>
        </a:p>
      </dgm:t>
    </dgm:pt>
    <dgm:pt modelId="{7B2320C1-5874-489D-B405-014E6DB68AC1}" type="sibTrans" cxnId="{20A8FA0A-4666-401F-8303-0CE6B7B414E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545C21B-B69A-4869-9AF3-18D7210F1647}">
      <dgm:prSet/>
      <dgm:spPr/>
      <dgm:t>
        <a:bodyPr/>
        <a:lstStyle/>
        <a:p>
          <a:r>
            <a:rPr lang="tr-TR" dirty="0" err="1"/>
            <a:t>Commit</a:t>
          </a:r>
          <a:r>
            <a:rPr lang="tr-TR" dirty="0"/>
            <a:t> mesajlarında </a:t>
          </a:r>
          <a:r>
            <a:rPr lang="tr-TR" dirty="0" err="1"/>
            <a:t>Jira</a:t>
          </a:r>
          <a:r>
            <a:rPr lang="tr-TR" dirty="0"/>
            <a:t> </a:t>
          </a:r>
          <a:r>
            <a:rPr lang="tr-TR" dirty="0" err="1"/>
            <a:t>ticket</a:t>
          </a:r>
          <a:r>
            <a:rPr lang="tr-TR" dirty="0"/>
            <a:t> formatı kullanıldı.</a:t>
          </a:r>
          <a:endParaRPr lang="en-US" dirty="0"/>
        </a:p>
      </dgm:t>
    </dgm:pt>
    <dgm:pt modelId="{C5BDE856-4E54-4A37-93D8-3E6D61396494}" type="parTrans" cxnId="{0E826DC5-F2CB-41FB-BEBA-AB0F2B1392E4}">
      <dgm:prSet/>
      <dgm:spPr/>
      <dgm:t>
        <a:bodyPr/>
        <a:lstStyle/>
        <a:p>
          <a:endParaRPr lang="en-US"/>
        </a:p>
      </dgm:t>
    </dgm:pt>
    <dgm:pt modelId="{85C29C87-1AFB-46B1-9EF0-8738E3255913}" type="sibTrans" cxnId="{0E826DC5-F2CB-41FB-BEBA-AB0F2B1392E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A92BB06-A7DA-4C49-8D1D-3B20B47321BD}" type="pres">
      <dgm:prSet presAssocID="{D9FA9B46-0BCA-4E17-9C6A-5FB03C41309F}" presName="Name0" presStyleCnt="0">
        <dgm:presLayoutVars>
          <dgm:animLvl val="lvl"/>
          <dgm:resizeHandles val="exact"/>
        </dgm:presLayoutVars>
      </dgm:prSet>
      <dgm:spPr/>
    </dgm:pt>
    <dgm:pt modelId="{DC21CE6A-0A7A-4B91-8927-870F2A193236}" type="pres">
      <dgm:prSet presAssocID="{D7B00D1E-D9AD-46E0-827A-ABAD21F66396}" presName="compositeNode" presStyleCnt="0">
        <dgm:presLayoutVars>
          <dgm:bulletEnabled val="1"/>
        </dgm:presLayoutVars>
      </dgm:prSet>
      <dgm:spPr/>
    </dgm:pt>
    <dgm:pt modelId="{55154FB9-93AF-46CA-BE72-3987AEE26B74}" type="pres">
      <dgm:prSet presAssocID="{D7B00D1E-D9AD-46E0-827A-ABAD21F66396}" presName="bgRect" presStyleLbl="alignNode1" presStyleIdx="0" presStyleCnt="4"/>
      <dgm:spPr/>
    </dgm:pt>
    <dgm:pt modelId="{6A57E5A9-FBB2-4DCC-B455-9554B78E0304}" type="pres">
      <dgm:prSet presAssocID="{1F33F07D-DBDE-4A49-8352-EBFA23B23E23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4635A2D-4892-4D5C-8B0C-146BF0EF6B60}" type="pres">
      <dgm:prSet presAssocID="{D7B00D1E-D9AD-46E0-827A-ABAD21F66396}" presName="nodeRect" presStyleLbl="alignNode1" presStyleIdx="0" presStyleCnt="4">
        <dgm:presLayoutVars>
          <dgm:bulletEnabled val="1"/>
        </dgm:presLayoutVars>
      </dgm:prSet>
      <dgm:spPr/>
    </dgm:pt>
    <dgm:pt modelId="{1107DB5C-3CDF-4EB0-BE01-7BB846732707}" type="pres">
      <dgm:prSet presAssocID="{1F33F07D-DBDE-4A49-8352-EBFA23B23E23}" presName="sibTrans" presStyleCnt="0"/>
      <dgm:spPr/>
    </dgm:pt>
    <dgm:pt modelId="{08443E33-452A-4AC3-A018-7CF42CA03364}" type="pres">
      <dgm:prSet presAssocID="{DC8367AA-78D9-4882-AA36-70EFD057265D}" presName="compositeNode" presStyleCnt="0">
        <dgm:presLayoutVars>
          <dgm:bulletEnabled val="1"/>
        </dgm:presLayoutVars>
      </dgm:prSet>
      <dgm:spPr/>
    </dgm:pt>
    <dgm:pt modelId="{DB36D91A-1B2D-4A6D-8802-C318F18F7529}" type="pres">
      <dgm:prSet presAssocID="{DC8367AA-78D9-4882-AA36-70EFD057265D}" presName="bgRect" presStyleLbl="alignNode1" presStyleIdx="1" presStyleCnt="4"/>
      <dgm:spPr/>
    </dgm:pt>
    <dgm:pt modelId="{608EF606-3A92-4566-8F17-A37A28BE4C6C}" type="pres">
      <dgm:prSet presAssocID="{E4B69247-77BB-4EB5-9841-B1AEA2A298C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ABEEF02-F8C5-4CAA-BAE5-E1F5BBB7F9A1}" type="pres">
      <dgm:prSet presAssocID="{DC8367AA-78D9-4882-AA36-70EFD057265D}" presName="nodeRect" presStyleLbl="alignNode1" presStyleIdx="1" presStyleCnt="4">
        <dgm:presLayoutVars>
          <dgm:bulletEnabled val="1"/>
        </dgm:presLayoutVars>
      </dgm:prSet>
      <dgm:spPr/>
    </dgm:pt>
    <dgm:pt modelId="{BA2E3D0F-AE11-4A70-AB32-D9E368E70138}" type="pres">
      <dgm:prSet presAssocID="{E4B69247-77BB-4EB5-9841-B1AEA2A298CA}" presName="sibTrans" presStyleCnt="0"/>
      <dgm:spPr/>
    </dgm:pt>
    <dgm:pt modelId="{C78124DF-DFFD-49AC-845D-102C3FA164BF}" type="pres">
      <dgm:prSet presAssocID="{B4A86DF7-DFB4-4231-9E5E-1AFD4E09A4AE}" presName="compositeNode" presStyleCnt="0">
        <dgm:presLayoutVars>
          <dgm:bulletEnabled val="1"/>
        </dgm:presLayoutVars>
      </dgm:prSet>
      <dgm:spPr/>
    </dgm:pt>
    <dgm:pt modelId="{220CA529-4F58-4DDD-A974-6F1C390DB3E9}" type="pres">
      <dgm:prSet presAssocID="{B4A86DF7-DFB4-4231-9E5E-1AFD4E09A4AE}" presName="bgRect" presStyleLbl="alignNode1" presStyleIdx="2" presStyleCnt="4"/>
      <dgm:spPr/>
    </dgm:pt>
    <dgm:pt modelId="{ED0AC595-4AFC-49F9-B2DE-10D1B41447C6}" type="pres">
      <dgm:prSet presAssocID="{7B2320C1-5874-489D-B405-014E6DB68AC1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F07DEBD4-B74D-4A13-B2F0-3DBB45ACFE54}" type="pres">
      <dgm:prSet presAssocID="{B4A86DF7-DFB4-4231-9E5E-1AFD4E09A4AE}" presName="nodeRect" presStyleLbl="alignNode1" presStyleIdx="2" presStyleCnt="4">
        <dgm:presLayoutVars>
          <dgm:bulletEnabled val="1"/>
        </dgm:presLayoutVars>
      </dgm:prSet>
      <dgm:spPr/>
    </dgm:pt>
    <dgm:pt modelId="{BC6AC88B-9238-4666-807F-3C383C81A876}" type="pres">
      <dgm:prSet presAssocID="{7B2320C1-5874-489D-B405-014E6DB68AC1}" presName="sibTrans" presStyleCnt="0"/>
      <dgm:spPr/>
    </dgm:pt>
    <dgm:pt modelId="{C6410EBA-36A1-45A4-B866-38FD3032E3C5}" type="pres">
      <dgm:prSet presAssocID="{5545C21B-B69A-4869-9AF3-18D7210F1647}" presName="compositeNode" presStyleCnt="0">
        <dgm:presLayoutVars>
          <dgm:bulletEnabled val="1"/>
        </dgm:presLayoutVars>
      </dgm:prSet>
      <dgm:spPr/>
    </dgm:pt>
    <dgm:pt modelId="{DA4D1B2C-8E2B-4DA8-9FCC-C16C47561BE5}" type="pres">
      <dgm:prSet presAssocID="{5545C21B-B69A-4869-9AF3-18D7210F1647}" presName="bgRect" presStyleLbl="alignNode1" presStyleIdx="3" presStyleCnt="4"/>
      <dgm:spPr/>
    </dgm:pt>
    <dgm:pt modelId="{947297FD-D758-4A94-BF87-B8BE6F9510D8}" type="pres">
      <dgm:prSet presAssocID="{85C29C87-1AFB-46B1-9EF0-8738E325591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7EA3ABDF-FC1C-40BF-A6F8-4B75DA8FF957}" type="pres">
      <dgm:prSet presAssocID="{5545C21B-B69A-4869-9AF3-18D7210F1647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20A8FA0A-4666-401F-8303-0CE6B7B414E1}" srcId="{D9FA9B46-0BCA-4E17-9C6A-5FB03C41309F}" destId="{B4A86DF7-DFB4-4231-9E5E-1AFD4E09A4AE}" srcOrd="2" destOrd="0" parTransId="{C47C92A4-026B-461A-A6B8-EDE7470C3922}" sibTransId="{7B2320C1-5874-489D-B405-014E6DB68AC1}"/>
    <dgm:cxn modelId="{4D6A7319-247F-4306-A481-B133DCB8D8BA}" type="presOf" srcId="{D7B00D1E-D9AD-46E0-827A-ABAD21F66396}" destId="{34635A2D-4892-4D5C-8B0C-146BF0EF6B60}" srcOrd="1" destOrd="0" presId="urn:microsoft.com/office/officeart/2016/7/layout/LinearBlockProcessNumbered"/>
    <dgm:cxn modelId="{881D2323-45C8-4A69-994D-18708087FFA4}" type="presOf" srcId="{B4A86DF7-DFB4-4231-9E5E-1AFD4E09A4AE}" destId="{220CA529-4F58-4DDD-A974-6F1C390DB3E9}" srcOrd="0" destOrd="0" presId="urn:microsoft.com/office/officeart/2016/7/layout/LinearBlockProcessNumbered"/>
    <dgm:cxn modelId="{658B5427-A783-444B-A1EE-B43BD6800B8C}" type="presOf" srcId="{D7B00D1E-D9AD-46E0-827A-ABAD21F66396}" destId="{55154FB9-93AF-46CA-BE72-3987AEE26B74}" srcOrd="0" destOrd="0" presId="urn:microsoft.com/office/officeart/2016/7/layout/LinearBlockProcessNumbered"/>
    <dgm:cxn modelId="{5A7FD533-FC2B-43CA-A146-804E3D2B3549}" type="presOf" srcId="{DC8367AA-78D9-4882-AA36-70EFD057265D}" destId="{AABEEF02-F8C5-4CAA-BAE5-E1F5BBB7F9A1}" srcOrd="1" destOrd="0" presId="urn:microsoft.com/office/officeart/2016/7/layout/LinearBlockProcessNumbered"/>
    <dgm:cxn modelId="{CB27115E-F15C-450C-8557-F3688FFB793D}" type="presOf" srcId="{B4A86DF7-DFB4-4231-9E5E-1AFD4E09A4AE}" destId="{F07DEBD4-B74D-4A13-B2F0-3DBB45ACFE54}" srcOrd="1" destOrd="0" presId="urn:microsoft.com/office/officeart/2016/7/layout/LinearBlockProcessNumbered"/>
    <dgm:cxn modelId="{834B7161-4B2A-4B64-954D-B842B2B18A10}" type="presOf" srcId="{85C29C87-1AFB-46B1-9EF0-8738E3255913}" destId="{947297FD-D758-4A94-BF87-B8BE6F9510D8}" srcOrd="0" destOrd="0" presId="urn:microsoft.com/office/officeart/2016/7/layout/LinearBlockProcessNumbered"/>
    <dgm:cxn modelId="{5465804C-BC14-49F7-809A-557F1B4C921E}" type="presOf" srcId="{7B2320C1-5874-489D-B405-014E6DB68AC1}" destId="{ED0AC595-4AFC-49F9-B2DE-10D1B41447C6}" srcOrd="0" destOrd="0" presId="urn:microsoft.com/office/officeart/2016/7/layout/LinearBlockProcessNumbered"/>
    <dgm:cxn modelId="{F18B244E-2F55-499E-BB1B-874F0E179054}" srcId="{D9FA9B46-0BCA-4E17-9C6A-5FB03C41309F}" destId="{DC8367AA-78D9-4882-AA36-70EFD057265D}" srcOrd="1" destOrd="0" parTransId="{F80D2987-E91E-4AF0-8977-CCBD88CD5183}" sibTransId="{E4B69247-77BB-4EB5-9841-B1AEA2A298CA}"/>
    <dgm:cxn modelId="{D3BA8274-0EF5-4382-B4D1-9698AA82750F}" type="presOf" srcId="{E4B69247-77BB-4EB5-9841-B1AEA2A298CA}" destId="{608EF606-3A92-4566-8F17-A37A28BE4C6C}" srcOrd="0" destOrd="0" presId="urn:microsoft.com/office/officeart/2016/7/layout/LinearBlockProcessNumbered"/>
    <dgm:cxn modelId="{06D34F78-9DD7-4F64-9134-BE596E39F6F2}" type="presOf" srcId="{1F33F07D-DBDE-4A49-8352-EBFA23B23E23}" destId="{6A57E5A9-FBB2-4DCC-B455-9554B78E0304}" srcOrd="0" destOrd="0" presId="urn:microsoft.com/office/officeart/2016/7/layout/LinearBlockProcessNumbered"/>
    <dgm:cxn modelId="{78945459-93FE-43F9-AB52-03C4E9BE60BE}" srcId="{D9FA9B46-0BCA-4E17-9C6A-5FB03C41309F}" destId="{D7B00D1E-D9AD-46E0-827A-ABAD21F66396}" srcOrd="0" destOrd="0" parTransId="{7AAC16F0-EFEA-441F-833F-AEA0723AFEC3}" sibTransId="{1F33F07D-DBDE-4A49-8352-EBFA23B23E23}"/>
    <dgm:cxn modelId="{E52120A9-52E7-4FAC-BD25-7E7D0D7C6416}" type="presOf" srcId="{DC8367AA-78D9-4882-AA36-70EFD057265D}" destId="{DB36D91A-1B2D-4A6D-8802-C318F18F7529}" srcOrd="0" destOrd="0" presId="urn:microsoft.com/office/officeart/2016/7/layout/LinearBlockProcessNumbered"/>
    <dgm:cxn modelId="{BC9BAEAC-1139-41DF-98B7-8D59D8211D5A}" type="presOf" srcId="{5545C21B-B69A-4869-9AF3-18D7210F1647}" destId="{7EA3ABDF-FC1C-40BF-A6F8-4B75DA8FF957}" srcOrd="1" destOrd="0" presId="urn:microsoft.com/office/officeart/2016/7/layout/LinearBlockProcessNumbered"/>
    <dgm:cxn modelId="{0E826DC5-F2CB-41FB-BEBA-AB0F2B1392E4}" srcId="{D9FA9B46-0BCA-4E17-9C6A-5FB03C41309F}" destId="{5545C21B-B69A-4869-9AF3-18D7210F1647}" srcOrd="3" destOrd="0" parTransId="{C5BDE856-4E54-4A37-93D8-3E6D61396494}" sibTransId="{85C29C87-1AFB-46B1-9EF0-8738E3255913}"/>
    <dgm:cxn modelId="{A4A495DA-1985-48B6-AD8E-14EAFFEA575F}" type="presOf" srcId="{D9FA9B46-0BCA-4E17-9C6A-5FB03C41309F}" destId="{EA92BB06-A7DA-4C49-8D1D-3B20B47321BD}" srcOrd="0" destOrd="0" presId="urn:microsoft.com/office/officeart/2016/7/layout/LinearBlockProcessNumbered"/>
    <dgm:cxn modelId="{921F45E1-E3F7-4938-BDA6-32BCC3CEE56C}" type="presOf" srcId="{5545C21B-B69A-4869-9AF3-18D7210F1647}" destId="{DA4D1B2C-8E2B-4DA8-9FCC-C16C47561BE5}" srcOrd="0" destOrd="0" presId="urn:microsoft.com/office/officeart/2016/7/layout/LinearBlockProcessNumbered"/>
    <dgm:cxn modelId="{403234FD-CE4F-4598-8F02-B4B183EBC56E}" type="presParOf" srcId="{EA92BB06-A7DA-4C49-8D1D-3B20B47321BD}" destId="{DC21CE6A-0A7A-4B91-8927-870F2A193236}" srcOrd="0" destOrd="0" presId="urn:microsoft.com/office/officeart/2016/7/layout/LinearBlockProcessNumbered"/>
    <dgm:cxn modelId="{196F3362-17EA-442E-823C-A5B03417048F}" type="presParOf" srcId="{DC21CE6A-0A7A-4B91-8927-870F2A193236}" destId="{55154FB9-93AF-46CA-BE72-3987AEE26B74}" srcOrd="0" destOrd="0" presId="urn:microsoft.com/office/officeart/2016/7/layout/LinearBlockProcessNumbered"/>
    <dgm:cxn modelId="{6601AF8A-6C3D-445C-8597-8652549CC7A0}" type="presParOf" srcId="{DC21CE6A-0A7A-4B91-8927-870F2A193236}" destId="{6A57E5A9-FBB2-4DCC-B455-9554B78E0304}" srcOrd="1" destOrd="0" presId="urn:microsoft.com/office/officeart/2016/7/layout/LinearBlockProcessNumbered"/>
    <dgm:cxn modelId="{44616122-BA13-435E-8D41-9A5AA22ED2AA}" type="presParOf" srcId="{DC21CE6A-0A7A-4B91-8927-870F2A193236}" destId="{34635A2D-4892-4D5C-8B0C-146BF0EF6B60}" srcOrd="2" destOrd="0" presId="urn:microsoft.com/office/officeart/2016/7/layout/LinearBlockProcessNumbered"/>
    <dgm:cxn modelId="{DA34D43D-F483-4C04-9BF6-560CCB18DBBE}" type="presParOf" srcId="{EA92BB06-A7DA-4C49-8D1D-3B20B47321BD}" destId="{1107DB5C-3CDF-4EB0-BE01-7BB846732707}" srcOrd="1" destOrd="0" presId="urn:microsoft.com/office/officeart/2016/7/layout/LinearBlockProcessNumbered"/>
    <dgm:cxn modelId="{9EA878A8-7353-46E8-B832-A3A5B07315D7}" type="presParOf" srcId="{EA92BB06-A7DA-4C49-8D1D-3B20B47321BD}" destId="{08443E33-452A-4AC3-A018-7CF42CA03364}" srcOrd="2" destOrd="0" presId="urn:microsoft.com/office/officeart/2016/7/layout/LinearBlockProcessNumbered"/>
    <dgm:cxn modelId="{12E1F782-FF97-4C95-B32B-954ACBC24E50}" type="presParOf" srcId="{08443E33-452A-4AC3-A018-7CF42CA03364}" destId="{DB36D91A-1B2D-4A6D-8802-C318F18F7529}" srcOrd="0" destOrd="0" presId="urn:microsoft.com/office/officeart/2016/7/layout/LinearBlockProcessNumbered"/>
    <dgm:cxn modelId="{17336ED9-C6E7-471E-815D-14EBB4039E15}" type="presParOf" srcId="{08443E33-452A-4AC3-A018-7CF42CA03364}" destId="{608EF606-3A92-4566-8F17-A37A28BE4C6C}" srcOrd="1" destOrd="0" presId="urn:microsoft.com/office/officeart/2016/7/layout/LinearBlockProcessNumbered"/>
    <dgm:cxn modelId="{6FDAA990-5D12-4243-BE05-E811F7F09AC7}" type="presParOf" srcId="{08443E33-452A-4AC3-A018-7CF42CA03364}" destId="{AABEEF02-F8C5-4CAA-BAE5-E1F5BBB7F9A1}" srcOrd="2" destOrd="0" presId="urn:microsoft.com/office/officeart/2016/7/layout/LinearBlockProcessNumbered"/>
    <dgm:cxn modelId="{096400D0-1870-4FE1-9E16-BCB56ECB474D}" type="presParOf" srcId="{EA92BB06-A7DA-4C49-8D1D-3B20B47321BD}" destId="{BA2E3D0F-AE11-4A70-AB32-D9E368E70138}" srcOrd="3" destOrd="0" presId="urn:microsoft.com/office/officeart/2016/7/layout/LinearBlockProcessNumbered"/>
    <dgm:cxn modelId="{05AA43E0-6218-4808-A20C-213548A62740}" type="presParOf" srcId="{EA92BB06-A7DA-4C49-8D1D-3B20B47321BD}" destId="{C78124DF-DFFD-49AC-845D-102C3FA164BF}" srcOrd="4" destOrd="0" presId="urn:microsoft.com/office/officeart/2016/7/layout/LinearBlockProcessNumbered"/>
    <dgm:cxn modelId="{AB381972-85DB-4E79-AFA9-E825037BE612}" type="presParOf" srcId="{C78124DF-DFFD-49AC-845D-102C3FA164BF}" destId="{220CA529-4F58-4DDD-A974-6F1C390DB3E9}" srcOrd="0" destOrd="0" presId="urn:microsoft.com/office/officeart/2016/7/layout/LinearBlockProcessNumbered"/>
    <dgm:cxn modelId="{9E468E00-FD46-4971-B1E4-BE834F77C0C6}" type="presParOf" srcId="{C78124DF-DFFD-49AC-845D-102C3FA164BF}" destId="{ED0AC595-4AFC-49F9-B2DE-10D1B41447C6}" srcOrd="1" destOrd="0" presId="urn:microsoft.com/office/officeart/2016/7/layout/LinearBlockProcessNumbered"/>
    <dgm:cxn modelId="{AD27F628-A2AB-4CBC-BD34-E3ABE5274E65}" type="presParOf" srcId="{C78124DF-DFFD-49AC-845D-102C3FA164BF}" destId="{F07DEBD4-B74D-4A13-B2F0-3DBB45ACFE54}" srcOrd="2" destOrd="0" presId="urn:microsoft.com/office/officeart/2016/7/layout/LinearBlockProcessNumbered"/>
    <dgm:cxn modelId="{6FA38967-6AA3-4FE5-98A9-FAE425D938DC}" type="presParOf" srcId="{EA92BB06-A7DA-4C49-8D1D-3B20B47321BD}" destId="{BC6AC88B-9238-4666-807F-3C383C81A876}" srcOrd="5" destOrd="0" presId="urn:microsoft.com/office/officeart/2016/7/layout/LinearBlockProcessNumbered"/>
    <dgm:cxn modelId="{2AD7C2CC-1EC2-49B8-838F-49B41478382C}" type="presParOf" srcId="{EA92BB06-A7DA-4C49-8D1D-3B20B47321BD}" destId="{C6410EBA-36A1-45A4-B866-38FD3032E3C5}" srcOrd="6" destOrd="0" presId="urn:microsoft.com/office/officeart/2016/7/layout/LinearBlockProcessNumbered"/>
    <dgm:cxn modelId="{A1ED0FE5-9FC7-4EEA-B96B-8FB916398558}" type="presParOf" srcId="{C6410EBA-36A1-45A4-B866-38FD3032E3C5}" destId="{DA4D1B2C-8E2B-4DA8-9FCC-C16C47561BE5}" srcOrd="0" destOrd="0" presId="urn:microsoft.com/office/officeart/2016/7/layout/LinearBlockProcessNumbered"/>
    <dgm:cxn modelId="{D3EF997F-5190-49D9-B4DA-55FB3EB3DD5A}" type="presParOf" srcId="{C6410EBA-36A1-45A4-B866-38FD3032E3C5}" destId="{947297FD-D758-4A94-BF87-B8BE6F9510D8}" srcOrd="1" destOrd="0" presId="urn:microsoft.com/office/officeart/2016/7/layout/LinearBlockProcessNumbered"/>
    <dgm:cxn modelId="{B3BCD19F-CE89-4CDE-9873-2F87FA7FD32A}" type="presParOf" srcId="{C6410EBA-36A1-45A4-B866-38FD3032E3C5}" destId="{7EA3ABDF-FC1C-40BF-A6F8-4B75DA8FF95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CED43-F23B-44CC-BD1B-C26BFFA8D282}">
      <dsp:nvSpPr>
        <dsp:cNvPr id="0" name=""/>
        <dsp:cNvSpPr/>
      </dsp:nvSpPr>
      <dsp:spPr>
        <a:xfrm>
          <a:off x="1200" y="586273"/>
          <a:ext cx="4370082" cy="218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/>
            <a:t>Mimari Tasarım Dokümanı hazırlandı.</a:t>
          </a:r>
          <a:endParaRPr lang="en-US" sz="2900" kern="1200"/>
        </a:p>
      </dsp:txBody>
      <dsp:txXfrm>
        <a:off x="65198" y="650271"/>
        <a:ext cx="4242086" cy="2057045"/>
      </dsp:txXfrm>
    </dsp:sp>
    <dsp:sp modelId="{B3C4C78A-8B9A-4736-A498-FA76B9A9D33E}">
      <dsp:nvSpPr>
        <dsp:cNvPr id="0" name=""/>
        <dsp:cNvSpPr/>
      </dsp:nvSpPr>
      <dsp:spPr>
        <a:xfrm>
          <a:off x="5463803" y="586273"/>
          <a:ext cx="4370082" cy="218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 dirty="0"/>
            <a:t>UML diyagramlarla sistemin tüm bileşenleri çizildi.</a:t>
          </a:r>
          <a:endParaRPr lang="en-US" sz="2900" kern="1200" dirty="0"/>
        </a:p>
      </dsp:txBody>
      <dsp:txXfrm>
        <a:off x="5527801" y="650271"/>
        <a:ext cx="4242086" cy="2057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219C-9906-46C6-B287-A484DBAE504F}">
      <dsp:nvSpPr>
        <dsp:cNvPr id="0" name=""/>
        <dsp:cNvSpPr/>
      </dsp:nvSpPr>
      <dsp:spPr>
        <a:xfrm>
          <a:off x="0" y="654561"/>
          <a:ext cx="2766118" cy="1756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6579E-21C2-47CD-B7ED-9E34121FA7DC}">
      <dsp:nvSpPr>
        <dsp:cNvPr id="0" name=""/>
        <dsp:cNvSpPr/>
      </dsp:nvSpPr>
      <dsp:spPr>
        <a:xfrm>
          <a:off x="307346" y="946541"/>
          <a:ext cx="2766118" cy="1756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/>
            <a:t>JWT altyapısı kuruldu</a:t>
          </a:r>
          <a:endParaRPr lang="en-US" sz="1200" kern="1200"/>
        </a:p>
      </dsp:txBody>
      <dsp:txXfrm>
        <a:off x="358792" y="997987"/>
        <a:ext cx="2663226" cy="1653593"/>
      </dsp:txXfrm>
    </dsp:sp>
    <dsp:sp modelId="{34868597-0D93-4D5E-9E58-290610F33A6B}">
      <dsp:nvSpPr>
        <dsp:cNvPr id="0" name=""/>
        <dsp:cNvSpPr/>
      </dsp:nvSpPr>
      <dsp:spPr>
        <a:xfrm>
          <a:off x="3380811" y="654561"/>
          <a:ext cx="2766118" cy="1756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2296F-BB41-45D2-82A1-2D9091F84286}">
      <dsp:nvSpPr>
        <dsp:cNvPr id="0" name=""/>
        <dsp:cNvSpPr/>
      </dsp:nvSpPr>
      <dsp:spPr>
        <a:xfrm>
          <a:off x="3688157" y="946541"/>
          <a:ext cx="2766118" cy="1756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1" kern="1200" dirty="0" err="1"/>
            <a:t>register</a:t>
          </a:r>
          <a:r>
            <a:rPr lang="tr-TR" sz="1200" b="1" kern="1200" dirty="0"/>
            <a:t>: </a:t>
          </a:r>
          <a:r>
            <a:rPr lang="tr-TR" sz="1200" kern="1200" dirty="0" err="1"/>
            <a:t>user</a:t>
          </a:r>
          <a:r>
            <a:rPr lang="tr-TR" sz="1200" kern="1200" dirty="0"/>
            <a:t> kaydediliyor, şifre </a:t>
          </a:r>
          <a:r>
            <a:rPr lang="tr-TR" sz="1200" kern="1200" dirty="0" err="1"/>
            <a:t>hashleniyor</a:t>
          </a:r>
          <a:r>
            <a:rPr lang="tr-TR" sz="1200" kern="1200" dirty="0"/>
            <a:t>, </a:t>
          </a:r>
          <a:r>
            <a:rPr lang="tr-TR" sz="1200" kern="1200" dirty="0" err="1"/>
            <a:t>token</a:t>
          </a:r>
          <a:r>
            <a:rPr lang="tr-TR" sz="1200" kern="1200" dirty="0"/>
            <a:t> üretiliyor</a:t>
          </a:r>
          <a:endParaRPr lang="en-US" sz="1200" kern="1200" dirty="0"/>
        </a:p>
      </dsp:txBody>
      <dsp:txXfrm>
        <a:off x="3739603" y="997987"/>
        <a:ext cx="2663226" cy="1653593"/>
      </dsp:txXfrm>
    </dsp:sp>
    <dsp:sp modelId="{D20C0F7F-5BEA-4BE0-8F60-A685E1233D07}">
      <dsp:nvSpPr>
        <dsp:cNvPr id="0" name=""/>
        <dsp:cNvSpPr/>
      </dsp:nvSpPr>
      <dsp:spPr>
        <a:xfrm>
          <a:off x="6761622" y="654561"/>
          <a:ext cx="2766118" cy="1756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BF518-3724-46BB-B259-DAAAF283F245}">
      <dsp:nvSpPr>
        <dsp:cNvPr id="0" name=""/>
        <dsp:cNvSpPr/>
      </dsp:nvSpPr>
      <dsp:spPr>
        <a:xfrm>
          <a:off x="7068968" y="946541"/>
          <a:ext cx="2766118" cy="1756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1" kern="1200" dirty="0"/>
            <a:t>login: </a:t>
          </a:r>
          <a:r>
            <a:rPr lang="tr-TR" sz="1200" kern="1200" dirty="0"/>
            <a:t>kullanıcı doğrulanıyor, </a:t>
          </a:r>
          <a:r>
            <a:rPr lang="tr-TR" sz="1200" kern="1200" dirty="0" err="1"/>
            <a:t>token</a:t>
          </a:r>
          <a:r>
            <a:rPr lang="tr-TR" sz="1200" kern="1200" dirty="0"/>
            <a:t> dönüyor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Token</a:t>
          </a:r>
          <a:r>
            <a:rPr lang="tr-TR" sz="1200" kern="1200" dirty="0"/>
            <a:t>: </a:t>
          </a:r>
          <a:r>
            <a:rPr lang="tr-TR" sz="1200" kern="1200" dirty="0" err="1"/>
            <a:t>subject</a:t>
          </a:r>
          <a:r>
            <a:rPr lang="tr-TR" sz="1200" kern="1200" dirty="0"/>
            <a:t>, </a:t>
          </a:r>
          <a:r>
            <a:rPr lang="tr-TR" sz="1200" kern="1200" dirty="0" err="1"/>
            <a:t>issuer</a:t>
          </a:r>
          <a:r>
            <a:rPr lang="tr-TR" sz="1200" kern="1200" dirty="0"/>
            <a:t>, </a:t>
          </a:r>
          <a:r>
            <a:rPr lang="tr-TR" sz="1200" kern="1200" dirty="0" err="1"/>
            <a:t>issuedAt</a:t>
          </a:r>
          <a:r>
            <a:rPr lang="tr-TR" sz="1200" kern="1200" dirty="0"/>
            <a:t>, </a:t>
          </a:r>
          <a:r>
            <a:rPr lang="tr-TR" sz="1200" kern="1200" dirty="0" err="1"/>
            <a:t>expiresAt</a:t>
          </a:r>
          <a:r>
            <a:rPr lang="tr-TR" sz="1200" kern="1200" dirty="0"/>
            <a:t>, </a:t>
          </a:r>
          <a:r>
            <a:rPr lang="tr-TR" sz="1200" kern="1200" dirty="0" err="1"/>
            <a:t>userId</a:t>
          </a:r>
          <a:r>
            <a:rPr lang="tr-TR" sz="1200" kern="1200" dirty="0"/>
            <a:t> gibi </a:t>
          </a:r>
          <a:r>
            <a:rPr lang="tr-TR" sz="1200" kern="1200" dirty="0" err="1"/>
            <a:t>claim’ler</a:t>
          </a:r>
          <a:r>
            <a:rPr lang="tr-TR" sz="1200" kern="1200" dirty="0"/>
            <a:t> içeriyor</a:t>
          </a:r>
          <a:endParaRPr lang="en-US" sz="1200" kern="1200" dirty="0"/>
        </a:p>
      </dsp:txBody>
      <dsp:txXfrm>
        <a:off x="7120414" y="997987"/>
        <a:ext cx="2663226" cy="1653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607A6-3B94-48D8-94F4-C2EC0B59802D}">
      <dsp:nvSpPr>
        <dsp:cNvPr id="0" name=""/>
        <dsp:cNvSpPr/>
      </dsp:nvSpPr>
      <dsp:spPr>
        <a:xfrm>
          <a:off x="1200" y="118440"/>
          <a:ext cx="4214008" cy="2675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B3486-6FA8-438C-A28F-C6052C50775E}">
      <dsp:nvSpPr>
        <dsp:cNvPr id="0" name=""/>
        <dsp:cNvSpPr/>
      </dsp:nvSpPr>
      <dsp:spPr>
        <a:xfrm>
          <a:off x="469423" y="563252"/>
          <a:ext cx="4214008" cy="2675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baseline="0" dirty="0"/>
            <a:t>logback-spring.xml dosyası her serviste özelleştirildi.</a:t>
          </a:r>
          <a:endParaRPr lang="en-US" sz="2000" kern="1200" dirty="0"/>
        </a:p>
      </dsp:txBody>
      <dsp:txXfrm>
        <a:off x="547797" y="641626"/>
        <a:ext cx="4057260" cy="2519147"/>
      </dsp:txXfrm>
    </dsp:sp>
    <dsp:sp modelId="{0507DEDA-BE3F-4C12-A679-97360E527D89}">
      <dsp:nvSpPr>
        <dsp:cNvPr id="0" name=""/>
        <dsp:cNvSpPr/>
      </dsp:nvSpPr>
      <dsp:spPr>
        <a:xfrm>
          <a:off x="5151655" y="118440"/>
          <a:ext cx="4214008" cy="2675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5CFA6-5EA0-41D3-A4E1-AC481CE8E318}">
      <dsp:nvSpPr>
        <dsp:cNvPr id="0" name=""/>
        <dsp:cNvSpPr/>
      </dsp:nvSpPr>
      <dsp:spPr>
        <a:xfrm>
          <a:off x="5619878" y="563252"/>
          <a:ext cx="4214008" cy="2675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baseline="0"/>
            <a:t>Loglar logs/servisadı/servisadı.log dosyasına yazıldı.</a:t>
          </a:r>
          <a:endParaRPr lang="en-US" sz="2000" kern="1200"/>
        </a:p>
      </dsp:txBody>
      <dsp:txXfrm>
        <a:off x="5698252" y="641626"/>
        <a:ext cx="4057260" cy="25191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54FB9-93AF-46CA-BE72-3987AEE26B74}">
      <dsp:nvSpPr>
        <dsp:cNvPr id="0" name=""/>
        <dsp:cNvSpPr/>
      </dsp:nvSpPr>
      <dsp:spPr>
        <a:xfrm>
          <a:off x="192" y="287090"/>
          <a:ext cx="2319505" cy="2783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0" rIns="229116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/>
            <a:t>Jira üzerinde proje açıldı.</a:t>
          </a:r>
          <a:endParaRPr lang="en-US" sz="1400" kern="1200"/>
        </a:p>
      </dsp:txBody>
      <dsp:txXfrm>
        <a:off x="192" y="1400453"/>
        <a:ext cx="2319505" cy="1670043"/>
      </dsp:txXfrm>
    </dsp:sp>
    <dsp:sp modelId="{6A57E5A9-FBB2-4DCC-B455-9554B78E0304}">
      <dsp:nvSpPr>
        <dsp:cNvPr id="0" name=""/>
        <dsp:cNvSpPr/>
      </dsp:nvSpPr>
      <dsp:spPr>
        <a:xfrm>
          <a:off x="192" y="287090"/>
          <a:ext cx="2319505" cy="11133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165100" rIns="229116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01</a:t>
          </a:r>
        </a:p>
      </dsp:txBody>
      <dsp:txXfrm>
        <a:off x="192" y="287090"/>
        <a:ext cx="2319505" cy="1113362"/>
      </dsp:txXfrm>
    </dsp:sp>
    <dsp:sp modelId="{DB36D91A-1B2D-4A6D-8802-C318F18F7529}">
      <dsp:nvSpPr>
        <dsp:cNvPr id="0" name=""/>
        <dsp:cNvSpPr/>
      </dsp:nvSpPr>
      <dsp:spPr>
        <a:xfrm>
          <a:off x="2505257" y="287090"/>
          <a:ext cx="2319505" cy="27834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0" rIns="229116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Kanban</a:t>
          </a:r>
          <a:r>
            <a:rPr lang="tr-TR" sz="1400" kern="1200" dirty="0"/>
            <a:t> metodolojisi araştırıldı ve son 2 haftaya uygulandı.</a:t>
          </a:r>
          <a:endParaRPr lang="en-US" sz="1400" kern="1200" dirty="0"/>
        </a:p>
      </dsp:txBody>
      <dsp:txXfrm>
        <a:off x="2505257" y="1400453"/>
        <a:ext cx="2319505" cy="1670043"/>
      </dsp:txXfrm>
    </dsp:sp>
    <dsp:sp modelId="{608EF606-3A92-4566-8F17-A37A28BE4C6C}">
      <dsp:nvSpPr>
        <dsp:cNvPr id="0" name=""/>
        <dsp:cNvSpPr/>
      </dsp:nvSpPr>
      <dsp:spPr>
        <a:xfrm>
          <a:off x="2505257" y="287090"/>
          <a:ext cx="2319505" cy="11133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165100" rIns="229116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02</a:t>
          </a:r>
        </a:p>
      </dsp:txBody>
      <dsp:txXfrm>
        <a:off x="2505257" y="287090"/>
        <a:ext cx="2319505" cy="1113362"/>
      </dsp:txXfrm>
    </dsp:sp>
    <dsp:sp modelId="{220CA529-4F58-4DDD-A974-6F1C390DB3E9}">
      <dsp:nvSpPr>
        <dsp:cNvPr id="0" name=""/>
        <dsp:cNvSpPr/>
      </dsp:nvSpPr>
      <dsp:spPr>
        <a:xfrm>
          <a:off x="5010323" y="287090"/>
          <a:ext cx="2319505" cy="27834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0" rIns="229116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/>
            <a:t>Github–Jira entegrasyonu sağlandı.</a:t>
          </a:r>
          <a:endParaRPr lang="en-US" sz="1400" kern="1200"/>
        </a:p>
      </dsp:txBody>
      <dsp:txXfrm>
        <a:off x="5010323" y="1400453"/>
        <a:ext cx="2319505" cy="1670043"/>
      </dsp:txXfrm>
    </dsp:sp>
    <dsp:sp modelId="{ED0AC595-4AFC-49F9-B2DE-10D1B41447C6}">
      <dsp:nvSpPr>
        <dsp:cNvPr id="0" name=""/>
        <dsp:cNvSpPr/>
      </dsp:nvSpPr>
      <dsp:spPr>
        <a:xfrm>
          <a:off x="5010323" y="287090"/>
          <a:ext cx="2319505" cy="11133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165100" rIns="229116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03</a:t>
          </a:r>
        </a:p>
      </dsp:txBody>
      <dsp:txXfrm>
        <a:off x="5010323" y="287090"/>
        <a:ext cx="2319505" cy="1113362"/>
      </dsp:txXfrm>
    </dsp:sp>
    <dsp:sp modelId="{DA4D1B2C-8E2B-4DA8-9FCC-C16C47561BE5}">
      <dsp:nvSpPr>
        <dsp:cNvPr id="0" name=""/>
        <dsp:cNvSpPr/>
      </dsp:nvSpPr>
      <dsp:spPr>
        <a:xfrm>
          <a:off x="7515389" y="287090"/>
          <a:ext cx="2319505" cy="27834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0" rIns="229116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Commit</a:t>
          </a:r>
          <a:r>
            <a:rPr lang="tr-TR" sz="1400" kern="1200" dirty="0"/>
            <a:t> mesajlarında </a:t>
          </a:r>
          <a:r>
            <a:rPr lang="tr-TR" sz="1400" kern="1200" dirty="0" err="1"/>
            <a:t>Jira</a:t>
          </a:r>
          <a:r>
            <a:rPr lang="tr-TR" sz="1400" kern="1200" dirty="0"/>
            <a:t> </a:t>
          </a:r>
          <a:r>
            <a:rPr lang="tr-TR" sz="1400" kern="1200" dirty="0" err="1"/>
            <a:t>ticket</a:t>
          </a:r>
          <a:r>
            <a:rPr lang="tr-TR" sz="1400" kern="1200" dirty="0"/>
            <a:t> formatı kullanıldı.</a:t>
          </a:r>
          <a:endParaRPr lang="en-US" sz="1400" kern="1200" dirty="0"/>
        </a:p>
      </dsp:txBody>
      <dsp:txXfrm>
        <a:off x="7515389" y="1400453"/>
        <a:ext cx="2319505" cy="1670043"/>
      </dsp:txXfrm>
    </dsp:sp>
    <dsp:sp modelId="{947297FD-D758-4A94-BF87-B8BE6F9510D8}">
      <dsp:nvSpPr>
        <dsp:cNvPr id="0" name=""/>
        <dsp:cNvSpPr/>
      </dsp:nvSpPr>
      <dsp:spPr>
        <a:xfrm>
          <a:off x="7515389" y="287090"/>
          <a:ext cx="2319505" cy="11133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116" tIns="165100" rIns="229116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04</a:t>
          </a:r>
        </a:p>
      </dsp:txBody>
      <dsp:txXfrm>
        <a:off x="7515389" y="287090"/>
        <a:ext cx="2319505" cy="1113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8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Kullanıcıdan gelen e-posta ve şifre önce </a:t>
            </a:r>
            <a:r>
              <a:rPr lang="tr-TR" dirty="0" err="1"/>
              <a:t>Spring’in</a:t>
            </a:r>
            <a:r>
              <a:rPr lang="tr-TR" dirty="0"/>
              <a:t> </a:t>
            </a:r>
            <a:r>
              <a:rPr lang="tr-TR" dirty="0" err="1"/>
              <a:t>authentication</a:t>
            </a:r>
            <a:r>
              <a:rPr lang="tr-TR" dirty="0"/>
              <a:t> mekanizmasıyla kontrol edilir. Eğer doğruysa, sistemdeki </a:t>
            </a:r>
            <a:r>
              <a:rPr lang="tr-TR" dirty="0" err="1"/>
              <a:t>user</a:t>
            </a:r>
            <a:r>
              <a:rPr lang="tr-TR" dirty="0"/>
              <a:t> nesnesi </a:t>
            </a:r>
            <a:r>
              <a:rPr lang="tr-TR" dirty="0" err="1"/>
              <a:t>veritabanından</a:t>
            </a:r>
            <a:r>
              <a:rPr lang="tr-TR" dirty="0"/>
              <a:t> alınır. Ardından kullanıcıya özel bir JWT </a:t>
            </a:r>
            <a:r>
              <a:rPr lang="tr-TR" dirty="0" err="1"/>
              <a:t>token</a:t>
            </a:r>
            <a:r>
              <a:rPr lang="tr-TR" dirty="0"/>
              <a:t> oluşturularak döndürülür. Bu </a:t>
            </a:r>
            <a:r>
              <a:rPr lang="tr-TR" dirty="0" err="1"/>
              <a:t>token</a:t>
            </a:r>
            <a:r>
              <a:rPr lang="tr-TR" dirty="0"/>
              <a:t> artık </a:t>
            </a:r>
            <a:r>
              <a:rPr lang="tr-TR" dirty="0" err="1"/>
              <a:t>mikroservisler</a:t>
            </a:r>
            <a:r>
              <a:rPr lang="tr-TR" dirty="0"/>
              <a:t> arasında onun kimliğini temsil eder.</a:t>
            </a:r>
          </a:p>
          <a:p>
            <a:endParaRPr lang="tr-TR" dirty="0"/>
          </a:p>
          <a:p>
            <a:r>
              <a:rPr lang="tr-TR" b="0" dirty="0" err="1"/>
              <a:t>SecurityConfig</a:t>
            </a:r>
            <a:r>
              <a:rPr lang="tr-TR" b="0" dirty="0"/>
              <a:t> içinde bir @Bean (</a:t>
            </a:r>
            <a:r>
              <a:rPr kumimoji="0" lang="en-US" altLang="tr-TR" sz="1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AuthenticationManager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96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0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51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Gateway katmanında gelen her isteğin yoluna bakıyoruz. Eğer istek login, </a:t>
            </a:r>
            <a:r>
              <a:rPr lang="tr-TR" dirty="0" err="1"/>
              <a:t>register</a:t>
            </a:r>
            <a:r>
              <a:rPr lang="tr-TR" dirty="0"/>
              <a:t> veya dokümantasyon </a:t>
            </a:r>
            <a:r>
              <a:rPr lang="tr-TR" dirty="0" err="1"/>
              <a:t>endpoint’lerine</a:t>
            </a:r>
            <a:r>
              <a:rPr lang="tr-TR" dirty="0"/>
              <a:t> geldiyse </a:t>
            </a:r>
            <a:r>
              <a:rPr lang="tr-TR" dirty="0" err="1"/>
              <a:t>token</a:t>
            </a:r>
            <a:r>
              <a:rPr lang="tr-TR" dirty="0"/>
              <a:t> kontrolü yapmadan izin veriyoruz. Geri kalan tüm isteklerde JWT doğrulama zorunlu.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828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Gateway katmanında gelen JWT </a:t>
            </a:r>
            <a:r>
              <a:rPr lang="tr-TR" dirty="0" err="1"/>
              <a:t>token’ı</a:t>
            </a:r>
            <a:r>
              <a:rPr lang="tr-TR" dirty="0"/>
              <a:t> doğrulayıp içindeki kullanıcı bilgilerini çıkarıyoruz. Ardından bu bilgileri özel </a:t>
            </a:r>
            <a:r>
              <a:rPr lang="tr-TR" dirty="0" err="1"/>
              <a:t>header’lara</a:t>
            </a:r>
            <a:r>
              <a:rPr lang="tr-TR" dirty="0"/>
              <a:t> (X-User-</a:t>
            </a:r>
            <a:r>
              <a:rPr lang="tr-TR" dirty="0" err="1"/>
              <a:t>Email</a:t>
            </a:r>
            <a:r>
              <a:rPr lang="tr-TR" dirty="0"/>
              <a:t>, X-User-</a:t>
            </a:r>
            <a:r>
              <a:rPr lang="tr-TR" dirty="0" err="1"/>
              <a:t>Id</a:t>
            </a:r>
            <a:r>
              <a:rPr lang="tr-TR" dirty="0"/>
              <a:t>) koyarak </a:t>
            </a:r>
            <a:r>
              <a:rPr lang="tr-TR" dirty="0" err="1"/>
              <a:t>downstream</a:t>
            </a:r>
            <a:r>
              <a:rPr lang="tr-TR" dirty="0"/>
              <a:t> </a:t>
            </a:r>
            <a:r>
              <a:rPr lang="tr-TR" dirty="0" err="1"/>
              <a:t>mikroservislere</a:t>
            </a:r>
            <a:r>
              <a:rPr lang="tr-TR" dirty="0"/>
              <a:t> iletiyoruz. Bu sayede </a:t>
            </a:r>
            <a:r>
              <a:rPr lang="tr-TR" dirty="0" err="1"/>
              <a:t>mikroservisler</a:t>
            </a:r>
            <a:r>
              <a:rPr lang="tr-TR" dirty="0"/>
              <a:t> JWT çözümlemek zorunda kalmadan güvenli kullanıcı bilgisini kullanabiliyor.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0759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Eğer gelen </a:t>
            </a:r>
            <a:r>
              <a:rPr lang="tr-TR" dirty="0" err="1"/>
              <a:t>token</a:t>
            </a:r>
            <a:r>
              <a:rPr lang="tr-TR" dirty="0"/>
              <a:t> geçersizse (JWT imzası bozuksa, süresi dolduysa), istemciye 401 </a:t>
            </a:r>
            <a:r>
              <a:rPr lang="tr-TR" dirty="0" err="1"/>
              <a:t>Unauthorized</a:t>
            </a:r>
            <a:r>
              <a:rPr lang="tr-TR" dirty="0"/>
              <a:t> hatası dönülür. Böylece kullanıcı tekrar login olmak zorunda kalır.</a:t>
            </a:r>
          </a:p>
          <a:p>
            <a:endParaRPr lang="tr-TR" dirty="0"/>
          </a:p>
          <a:p>
            <a:r>
              <a:rPr lang="tr-TR" dirty="0"/>
              <a:t>Kullanıcı login olur → Access </a:t>
            </a:r>
            <a:r>
              <a:rPr lang="tr-TR" dirty="0" err="1"/>
              <a:t>token</a:t>
            </a:r>
            <a:r>
              <a:rPr lang="tr-TR" dirty="0"/>
              <a:t> + </a:t>
            </a:r>
            <a:r>
              <a:rPr lang="tr-TR" dirty="0" err="1"/>
              <a:t>Refresh</a:t>
            </a:r>
            <a:r>
              <a:rPr lang="tr-TR" dirty="0"/>
              <a:t> </a:t>
            </a:r>
            <a:r>
              <a:rPr lang="tr-TR" dirty="0" err="1"/>
              <a:t>token</a:t>
            </a:r>
            <a:r>
              <a:rPr lang="tr-TR" dirty="0"/>
              <a:t> alır</a:t>
            </a:r>
          </a:p>
          <a:p>
            <a:r>
              <a:rPr lang="tr-TR" dirty="0"/>
              <a:t>Access </a:t>
            </a:r>
            <a:r>
              <a:rPr lang="tr-TR" dirty="0" err="1"/>
              <a:t>token</a:t>
            </a:r>
            <a:r>
              <a:rPr lang="tr-TR" dirty="0"/>
              <a:t> süresi dolunca:</a:t>
            </a:r>
          </a:p>
          <a:p>
            <a:r>
              <a:rPr lang="tr-TR" dirty="0" err="1"/>
              <a:t>Refresh</a:t>
            </a:r>
            <a:r>
              <a:rPr lang="tr-TR" dirty="0"/>
              <a:t> </a:t>
            </a:r>
            <a:r>
              <a:rPr lang="tr-TR" dirty="0" err="1"/>
              <a:t>token</a:t>
            </a:r>
            <a:r>
              <a:rPr lang="tr-TR" dirty="0"/>
              <a:t> sunucuya gönderilir</a:t>
            </a:r>
          </a:p>
          <a:p>
            <a:r>
              <a:rPr lang="tr-TR" dirty="0"/>
              <a:t>Geçerliyse yeni bir </a:t>
            </a:r>
            <a:r>
              <a:rPr lang="tr-TR" dirty="0" err="1"/>
              <a:t>access</a:t>
            </a:r>
            <a:r>
              <a:rPr lang="tr-TR" dirty="0"/>
              <a:t> </a:t>
            </a:r>
            <a:r>
              <a:rPr lang="tr-TR" dirty="0" err="1"/>
              <a:t>token</a:t>
            </a:r>
            <a:r>
              <a:rPr lang="tr-TR" dirty="0"/>
              <a:t> verilir</a:t>
            </a:r>
          </a:p>
          <a:p>
            <a:r>
              <a:rPr lang="tr-TR" dirty="0" err="1"/>
              <a:t>Refresh</a:t>
            </a:r>
            <a:r>
              <a:rPr lang="tr-TR" dirty="0"/>
              <a:t> </a:t>
            </a:r>
            <a:r>
              <a:rPr lang="tr-TR" dirty="0" err="1"/>
              <a:t>token</a:t>
            </a:r>
            <a:r>
              <a:rPr lang="tr-TR" dirty="0"/>
              <a:t> da geçersizse → Kullanıcıdan tekrar giriş yapması istenir</a:t>
            </a:r>
          </a:p>
          <a:p>
            <a:endParaRPr lang="tr-TR" dirty="0"/>
          </a:p>
          <a:p>
            <a:r>
              <a:rPr lang="tr-TR" b="1" dirty="0"/>
              <a:t>Access </a:t>
            </a:r>
            <a:r>
              <a:rPr lang="tr-TR" b="1" dirty="0" err="1"/>
              <a:t>token</a:t>
            </a:r>
            <a:r>
              <a:rPr lang="tr-TR" dirty="0"/>
              <a:t>: Genelde 15 dk – 1 saat arası geçerlidir.</a:t>
            </a:r>
          </a:p>
          <a:p>
            <a:r>
              <a:rPr lang="tr-TR" b="1" dirty="0" err="1"/>
              <a:t>Refresh</a:t>
            </a:r>
            <a:r>
              <a:rPr lang="tr-TR" b="1" dirty="0"/>
              <a:t> </a:t>
            </a:r>
            <a:r>
              <a:rPr lang="tr-TR" b="1" dirty="0" err="1"/>
              <a:t>token</a:t>
            </a:r>
            <a:r>
              <a:rPr lang="tr-TR" dirty="0"/>
              <a:t>: Genelde 7 gün, 30 gün gibi daha uzun süre geçerlidir.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882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Gateway servisimiz, gelen JWT </a:t>
            </a:r>
            <a:r>
              <a:rPr lang="tr-TR" dirty="0" err="1"/>
              <a:t>token’ın</a:t>
            </a:r>
            <a:r>
              <a:rPr lang="tr-TR" dirty="0"/>
              <a:t> gerçekten bizim sistem tarafından üretilip üretilmediğini anlamak için app.pub içindeki RSA </a:t>
            </a:r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key’i</a:t>
            </a:r>
            <a:r>
              <a:rPr lang="tr-TR" dirty="0"/>
              <a:t> kullanıyor. Bu işlem sırasında JWT imzası doğrulanıyor ve eğer geçerliyse </a:t>
            </a:r>
            <a:r>
              <a:rPr lang="tr-TR" dirty="0" err="1"/>
              <a:t>token</a:t>
            </a:r>
            <a:r>
              <a:rPr lang="tr-TR" dirty="0"/>
              <a:t> içeriği çözülüyor. Böylece sistem hem güvenli hem de merkezi doğrulama yapabiliyor.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5960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/>
              <a:t>📦 </a:t>
            </a:r>
            <a:r>
              <a:rPr lang="tr-TR" b="1" dirty="0" err="1"/>
              <a:t>RabbitMQ</a:t>
            </a:r>
            <a:r>
              <a:rPr lang="tr-TR" b="1" dirty="0"/>
              <a:t> ile Neden Asenkron?</a:t>
            </a:r>
          </a:p>
          <a:p>
            <a:r>
              <a:rPr lang="tr-TR" dirty="0"/>
              <a:t>Aktivite oluştuktan sonra cevap beklemeden mesaj kuyruğa bırakılıyor.</a:t>
            </a:r>
          </a:p>
          <a:p>
            <a:r>
              <a:rPr lang="tr-TR" dirty="0"/>
              <a:t>İletişim gecikmesi ya da </a:t>
            </a:r>
            <a:r>
              <a:rPr lang="tr-TR" dirty="0" err="1"/>
              <a:t>NotificationService’in</a:t>
            </a:r>
            <a:r>
              <a:rPr lang="tr-TR" dirty="0"/>
              <a:t> geç cevap vermesi ana uygulamayı yavaşlatmıyor.</a:t>
            </a:r>
          </a:p>
          <a:p>
            <a:r>
              <a:rPr lang="tr-TR" dirty="0"/>
              <a:t>Sisteme ileride yeni tüketiciler eklemek çok kolay.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9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A33A1-395C-9C4A-CF52-FB8821AD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44CF9-ECEB-47CF-513D-40A823EA9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5AFE3-A06A-7C30-240D-71B11638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tr-TR" dirty="0"/>
              <a:t>Bu sınıf, </a:t>
            </a:r>
            <a:r>
              <a:rPr lang="tr-TR" dirty="0" err="1"/>
              <a:t>NotificationService’in</a:t>
            </a:r>
            <a:r>
              <a:rPr lang="tr-TR" dirty="0"/>
              <a:t> </a:t>
            </a:r>
            <a:r>
              <a:rPr lang="tr-TR" dirty="0" err="1"/>
              <a:t>RabbitMQ</a:t>
            </a:r>
            <a:r>
              <a:rPr lang="tr-TR" dirty="0"/>
              <a:t> kuyruğundan gelen mesajları JSON formatında doğrudan DTO objelerine dönüştürmesini sağlar.</a:t>
            </a:r>
          </a:p>
          <a:p>
            <a:pPr>
              <a:buNone/>
            </a:pPr>
            <a:r>
              <a:rPr lang="tr-TR" dirty="0"/>
              <a:t>Bu yapı sayesinde: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Spring, kuyruğa düşen mesajları otomatik olarak JSON nesnesine çevirir.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Böylece @RabbitListener </a:t>
            </a:r>
            <a:r>
              <a:rPr lang="tr-TR" dirty="0" err="1"/>
              <a:t>anotasyonuyla</a:t>
            </a:r>
            <a:r>
              <a:rPr lang="tr-TR" dirty="0"/>
              <a:t> çalışan </a:t>
            </a:r>
            <a:r>
              <a:rPr lang="tr-TR" dirty="0" err="1"/>
              <a:t>metodlarımız</a:t>
            </a:r>
            <a:r>
              <a:rPr lang="tr-TR" dirty="0"/>
              <a:t> artık </a:t>
            </a:r>
            <a:r>
              <a:rPr lang="tr-TR" dirty="0" err="1"/>
              <a:t>String</a:t>
            </a:r>
            <a:r>
              <a:rPr lang="tr-TR" dirty="0"/>
              <a:t> değil, doğrudan </a:t>
            </a:r>
            <a:r>
              <a:rPr lang="tr-TR" dirty="0" err="1"/>
              <a:t>NotificationEvent</a:t>
            </a:r>
            <a:r>
              <a:rPr lang="tr-TR" dirty="0"/>
              <a:t> gibi sınıfları parametre olarak alabilir.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Jackson2JsonMessageConverter </a:t>
            </a:r>
            <a:r>
              <a:rPr lang="tr-TR" dirty="0" err="1"/>
              <a:t>bean’i</a:t>
            </a:r>
            <a:r>
              <a:rPr lang="tr-TR" dirty="0"/>
              <a:t>, mesajların JSON formatında işlenmesini sağlar.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Ardından </a:t>
            </a:r>
            <a:r>
              <a:rPr lang="tr-TR" dirty="0" err="1"/>
              <a:t>RabbitListenerContainerFactory</a:t>
            </a:r>
            <a:r>
              <a:rPr lang="tr-TR" dirty="0"/>
              <a:t>, bu </a:t>
            </a:r>
            <a:r>
              <a:rPr lang="tr-TR" dirty="0" err="1"/>
              <a:t>converter’ı</a:t>
            </a:r>
            <a:r>
              <a:rPr lang="tr-TR" dirty="0"/>
              <a:t> kullanacak şekilde konfigüre edilir.</a:t>
            </a:r>
          </a:p>
          <a:p>
            <a:pPr>
              <a:buNone/>
            </a:pPr>
            <a:r>
              <a:rPr lang="tr-TR" dirty="0"/>
              <a:t>Sonuç olarak mesajlar üzerinde elle </a:t>
            </a:r>
            <a:r>
              <a:rPr lang="tr-TR" dirty="0" err="1"/>
              <a:t>parse</a:t>
            </a:r>
            <a:r>
              <a:rPr lang="tr-TR" dirty="0"/>
              <a:t> işlemi yapmamıza gerek kalmaz. Kod sadeleşir, veri dönüşümü daha güvenli ve okunabilir hale gelir.</a:t>
            </a:r>
            <a:br>
              <a:rPr lang="tr-TR" dirty="0"/>
            </a:br>
            <a:r>
              <a:rPr lang="tr-TR" dirty="0"/>
              <a:t>Yani bu yapı, </a:t>
            </a:r>
            <a:r>
              <a:rPr lang="tr-TR" dirty="0" err="1"/>
              <a:t>NotificationService’in</a:t>
            </a:r>
            <a:r>
              <a:rPr lang="tr-TR" dirty="0"/>
              <a:t> mesaj tüketimini tamamen otomatikleştirir ve daha sürdürülebilir bir hale getirir.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033B3-81B3-6645-3048-2BFF30AC9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6923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0F139-5689-D7B8-0086-BBD6C37A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D4F74-C1FB-4BDB-9494-49CBDA1CB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119B1-F5BE-84E6-A00A-D1EE2EE3D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/>
              <a:t>🎯 Ne İşe Yarıyor?</a:t>
            </a:r>
          </a:p>
          <a:p>
            <a:r>
              <a:rPr lang="tr-TR" dirty="0" err="1"/>
              <a:t>RabbitMQ</a:t>
            </a:r>
            <a:r>
              <a:rPr lang="tr-TR" dirty="0"/>
              <a:t> mesaj altyapısında </a:t>
            </a:r>
            <a:r>
              <a:rPr lang="tr-TR" b="1" dirty="0"/>
              <a:t>yayımlayıcı (</a:t>
            </a:r>
            <a:r>
              <a:rPr lang="tr-TR" b="1" dirty="0" err="1"/>
              <a:t>publisher</a:t>
            </a:r>
            <a:r>
              <a:rPr lang="tr-TR" b="1" dirty="0"/>
              <a:t>)</a:t>
            </a:r>
            <a:r>
              <a:rPr lang="tr-TR" dirty="0"/>
              <a:t> ile </a:t>
            </a:r>
            <a:r>
              <a:rPr lang="tr-TR" b="1" dirty="0"/>
              <a:t>tüketici (</a:t>
            </a:r>
            <a:r>
              <a:rPr lang="tr-TR" b="1" dirty="0" err="1"/>
              <a:t>consumer</a:t>
            </a:r>
            <a:r>
              <a:rPr lang="tr-TR" b="1" dirty="0"/>
              <a:t>)</a:t>
            </a:r>
            <a:r>
              <a:rPr lang="tr-TR" dirty="0"/>
              <a:t> arasında köprü kurar.</a:t>
            </a:r>
          </a:p>
          <a:p>
            <a:r>
              <a:rPr lang="tr-TR" dirty="0"/>
              <a:t>Spring </a:t>
            </a:r>
            <a:r>
              <a:rPr lang="tr-TR" dirty="0" err="1"/>
              <a:t>Boot</a:t>
            </a:r>
            <a:r>
              <a:rPr lang="tr-TR" dirty="0"/>
              <a:t> başlatıldığında bu konfigürasyon otomatik olarak:</a:t>
            </a:r>
          </a:p>
          <a:p>
            <a:pPr lvl="1"/>
            <a:r>
              <a:rPr lang="tr-TR" dirty="0"/>
              <a:t>Kuyruğu oluşturur</a:t>
            </a:r>
          </a:p>
          <a:p>
            <a:pPr lvl="1"/>
            <a:r>
              <a:rPr lang="tr-TR" dirty="0" err="1"/>
              <a:t>Exchange’i</a:t>
            </a:r>
            <a:r>
              <a:rPr lang="tr-TR" dirty="0"/>
              <a:t> tanımlar</a:t>
            </a:r>
          </a:p>
          <a:p>
            <a:pPr lvl="1"/>
            <a:r>
              <a:rPr lang="tr-TR" dirty="0"/>
              <a:t>Routing </a:t>
            </a:r>
            <a:r>
              <a:rPr lang="tr-TR" dirty="0" err="1"/>
              <a:t>key</a:t>
            </a:r>
            <a:r>
              <a:rPr lang="tr-TR" dirty="0"/>
              <a:t> ile bağlar</a:t>
            </a:r>
          </a:p>
          <a:p>
            <a:r>
              <a:rPr lang="tr-TR" dirty="0"/>
              <a:t>Bu sayede </a:t>
            </a:r>
            <a:r>
              <a:rPr lang="tr-TR" dirty="0" err="1"/>
              <a:t>ActivityService</a:t>
            </a:r>
            <a:r>
              <a:rPr lang="tr-TR" dirty="0"/>
              <a:t> gibi servislerden gelen mesajlar </a:t>
            </a:r>
            <a:r>
              <a:rPr lang="tr-TR" dirty="0" err="1"/>
              <a:t>NotificationService</a:t>
            </a:r>
            <a:r>
              <a:rPr lang="tr-TR" dirty="0"/>
              <a:t> tarafından alınabilir hâle gelir.</a:t>
            </a:r>
          </a:p>
          <a:p>
            <a:endParaRPr lang="tr-TR" dirty="0"/>
          </a:p>
          <a:p>
            <a:r>
              <a:rPr lang="tr-TR" dirty="0"/>
              <a:t>Bu yapı, Spring </a:t>
            </a:r>
            <a:r>
              <a:rPr lang="tr-TR" dirty="0" err="1"/>
              <a:t>Boot</a:t>
            </a:r>
            <a:r>
              <a:rPr lang="tr-TR" dirty="0"/>
              <a:t> uygulaması başlatıldığında </a:t>
            </a:r>
            <a:r>
              <a:rPr lang="tr-TR" dirty="0" err="1"/>
              <a:t>RabbitMQ</a:t>
            </a:r>
            <a:r>
              <a:rPr lang="tr-TR" dirty="0"/>
              <a:t> üzerinde mesaj alışverişi için gerekli olan altyapıyı otomatik olarak konfigüre eder:</a:t>
            </a:r>
          </a:p>
          <a:p>
            <a:r>
              <a:rPr lang="tr-TR" dirty="0"/>
              <a:t>Queue: </a:t>
            </a:r>
            <a:r>
              <a:rPr lang="tr-TR" b="1" dirty="0" err="1"/>
              <a:t>activity_queue</a:t>
            </a:r>
            <a:r>
              <a:rPr lang="tr-TR" dirty="0"/>
              <a:t> adında kalıcı olmayan bir kuyruk oluşturur (</a:t>
            </a:r>
            <a:r>
              <a:rPr lang="tr-TR" dirty="0" err="1"/>
              <a:t>durable</a:t>
            </a:r>
            <a:r>
              <a:rPr lang="tr-TR" dirty="0"/>
              <a:t> = </a:t>
            </a:r>
            <a:r>
              <a:rPr lang="tr-TR" dirty="0" err="1"/>
              <a:t>false</a:t>
            </a:r>
            <a:r>
              <a:rPr lang="tr-TR" dirty="0"/>
              <a:t>). Bu kuyruk, </a:t>
            </a:r>
            <a:r>
              <a:rPr lang="tr-TR" dirty="0" err="1"/>
              <a:t>ActivityService’ten</a:t>
            </a:r>
            <a:r>
              <a:rPr lang="tr-TR" dirty="0"/>
              <a:t> gelen mesajların hedefidir.</a:t>
            </a:r>
          </a:p>
          <a:p>
            <a:r>
              <a:rPr lang="tr-TR" dirty="0"/>
              <a:t>Exchange: </a:t>
            </a:r>
            <a:r>
              <a:rPr lang="tr-TR" b="1" dirty="0" err="1"/>
              <a:t>activity_exchange</a:t>
            </a:r>
            <a:r>
              <a:rPr lang="tr-TR" dirty="0"/>
              <a:t> adında bir </a:t>
            </a:r>
            <a:r>
              <a:rPr lang="tr-TR" dirty="0" err="1"/>
              <a:t>TopicExchange</a:t>
            </a:r>
            <a:r>
              <a:rPr lang="tr-TR" dirty="0"/>
              <a:t> tanımlar. </a:t>
            </a:r>
            <a:r>
              <a:rPr lang="tr-TR" dirty="0" err="1"/>
              <a:t>Topic</a:t>
            </a:r>
            <a:r>
              <a:rPr lang="tr-TR" dirty="0"/>
              <a:t> tipi, routing </a:t>
            </a:r>
            <a:r>
              <a:rPr lang="tr-TR" dirty="0" err="1"/>
              <a:t>key</a:t>
            </a:r>
            <a:r>
              <a:rPr lang="tr-TR" dirty="0"/>
              <a:t> desenlerine göre esnek yönlendirme sağlar.</a:t>
            </a:r>
          </a:p>
          <a:p>
            <a:r>
              <a:rPr lang="tr-TR" dirty="0"/>
              <a:t>Routing </a:t>
            </a:r>
            <a:r>
              <a:rPr lang="tr-TR" dirty="0" err="1"/>
              <a:t>Key</a:t>
            </a:r>
            <a:r>
              <a:rPr lang="tr-TR" dirty="0"/>
              <a:t>: </a:t>
            </a:r>
            <a:r>
              <a:rPr lang="tr-TR" b="1" dirty="0" err="1"/>
              <a:t>activity_key</a:t>
            </a:r>
            <a:r>
              <a:rPr lang="tr-TR" dirty="0"/>
              <a:t> kullanılarak, </a:t>
            </a:r>
            <a:r>
              <a:rPr lang="tr-TR" dirty="0" err="1"/>
              <a:t>exchange</a:t>
            </a:r>
            <a:r>
              <a:rPr lang="tr-TR" dirty="0"/>
              <a:t> üzerinden gelen mesajlar </a:t>
            </a:r>
            <a:r>
              <a:rPr lang="tr-TR" dirty="0" err="1"/>
              <a:t>activity_queue</a:t>
            </a:r>
            <a:r>
              <a:rPr lang="tr-TR" dirty="0"/>
              <a:t> ile eşleştirilir.</a:t>
            </a:r>
          </a:p>
          <a:p>
            <a:r>
              <a:rPr lang="tr-TR" dirty="0" err="1"/>
              <a:t>Binding</a:t>
            </a:r>
            <a:r>
              <a:rPr lang="tr-TR" dirty="0"/>
              <a:t>: </a:t>
            </a:r>
            <a:r>
              <a:rPr lang="tr-TR" dirty="0" err="1"/>
              <a:t>BindingBuilder</a:t>
            </a:r>
            <a:r>
              <a:rPr lang="tr-TR" dirty="0"/>
              <a:t> ile </a:t>
            </a:r>
            <a:r>
              <a:rPr lang="tr-TR" dirty="0" err="1"/>
              <a:t>queue</a:t>
            </a:r>
            <a:r>
              <a:rPr lang="tr-TR" dirty="0"/>
              <a:t> ve </a:t>
            </a:r>
            <a:r>
              <a:rPr lang="tr-TR" dirty="0" err="1"/>
              <a:t>exchange</a:t>
            </a:r>
            <a:r>
              <a:rPr lang="tr-TR" dirty="0"/>
              <a:t> arasında routing </a:t>
            </a:r>
            <a:r>
              <a:rPr lang="tr-TR" dirty="0" err="1"/>
              <a:t>key</a:t>
            </a:r>
            <a:r>
              <a:rPr lang="tr-TR" dirty="0"/>
              <a:t> üzerinden bağ kurulması sağlanır. Bu sayede doğru mesajın doğru kuyruğa yönlendirilmesi garanti altına alınır.</a:t>
            </a:r>
          </a:p>
          <a:p>
            <a:r>
              <a:rPr lang="tr-TR" dirty="0"/>
              <a:t>📌 Bu konfigürasyon, </a:t>
            </a:r>
            <a:r>
              <a:rPr lang="tr-TR" dirty="0" err="1"/>
              <a:t>NotificationService’in</a:t>
            </a:r>
            <a:r>
              <a:rPr lang="tr-TR" dirty="0"/>
              <a:t> sadece kendi kuyruk tanımını değil, aynı zamanda mesajların yönlendirme mantığını da belirleyerek </a:t>
            </a:r>
            <a:r>
              <a:rPr lang="tr-TR" dirty="0" err="1"/>
              <a:t>mikroservisler</a:t>
            </a:r>
            <a:r>
              <a:rPr lang="tr-TR" dirty="0"/>
              <a:t> arası mesajlaşmayı kesintisiz hale getirir.</a:t>
            </a:r>
            <a:br>
              <a:rPr lang="tr-TR" dirty="0"/>
            </a:br>
            <a:r>
              <a:rPr lang="tr-TR" dirty="0"/>
              <a:t>Özellikle </a:t>
            </a:r>
            <a:r>
              <a:rPr lang="tr-TR" dirty="0" err="1"/>
              <a:t>TopicExchange</a:t>
            </a:r>
            <a:r>
              <a:rPr lang="tr-TR" dirty="0"/>
              <a:t> yapısı sayesinde, ileride farklı servisler için çoklu routing </a:t>
            </a:r>
            <a:r>
              <a:rPr lang="tr-TR" dirty="0" err="1"/>
              <a:t>key’lerle</a:t>
            </a:r>
            <a:r>
              <a:rPr lang="tr-TR" dirty="0"/>
              <a:t> genişletilebilir, esnek bir altyapı oluşturulmuş olur.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04487-10B2-BF55-CA86-03D03BA6C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80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Burda</a:t>
            </a:r>
            <a:r>
              <a:rPr lang="tr-TR" dirty="0"/>
              <a:t> dokuman açılıp </a:t>
            </a:r>
            <a:r>
              <a:rPr lang="tr-TR" dirty="0" err="1"/>
              <a:t>diagramlar</a:t>
            </a:r>
            <a:r>
              <a:rPr lang="tr-TR" dirty="0"/>
              <a:t> gösterilebilir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45E37-4DFA-4E25-8A8E-D33A1EFA3C44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5735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0328-A33B-1AB8-5202-AAB831E03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28D24-9417-3237-969F-0552C19A7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26963-3312-DF42-6A70-A2031AFB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“Bu konfigürasyonlar, servis içinde sabit olarak yazılmak yerine </a:t>
            </a:r>
            <a:r>
              <a:rPr lang="tr-TR" dirty="0" err="1"/>
              <a:t>application.yml'de</a:t>
            </a:r>
            <a:r>
              <a:rPr lang="tr-TR" dirty="0"/>
              <a:t> tutulur çünkü bu şekilde </a:t>
            </a:r>
            <a:r>
              <a:rPr lang="tr-TR" b="1" dirty="0"/>
              <a:t>esneklik ve merkezi konfigürasyon</a:t>
            </a:r>
            <a:r>
              <a:rPr lang="tr-TR" dirty="0"/>
              <a:t> sağlanmış olur. Farklı ortamlar (dev, </a:t>
            </a:r>
            <a:r>
              <a:rPr lang="tr-TR" dirty="0" err="1"/>
              <a:t>prod</a:t>
            </a:r>
            <a:r>
              <a:rPr lang="tr-TR" dirty="0"/>
              <a:t>) için sadece bu dosya değiştirilerek aynı servis yeniden yapılandırılabilir.”</a:t>
            </a:r>
          </a:p>
          <a:p>
            <a:endParaRPr lang="tr-TR" dirty="0"/>
          </a:p>
          <a:p>
            <a:r>
              <a:rPr lang="tr-TR" dirty="0"/>
              <a:t>Bu sınıf, </a:t>
            </a:r>
            <a:r>
              <a:rPr lang="tr-TR" dirty="0" err="1"/>
              <a:t>activity_queue</a:t>
            </a:r>
            <a:r>
              <a:rPr lang="tr-TR" dirty="0"/>
              <a:t> kuyruğuna düşen mesajları dinleyen bir tüketici (</a:t>
            </a:r>
            <a:r>
              <a:rPr lang="tr-TR" dirty="0" err="1"/>
              <a:t>consumer</a:t>
            </a:r>
            <a:r>
              <a:rPr lang="tr-TR" dirty="0"/>
              <a:t>) bileşenidir ve aşağıdaki işlevleri üstlenir:</a:t>
            </a:r>
          </a:p>
          <a:p>
            <a:r>
              <a:rPr lang="tr-TR" dirty="0"/>
              <a:t>@RabbitListener: Spring AMQP tarafından sağlanan bu </a:t>
            </a:r>
            <a:r>
              <a:rPr lang="tr-TR" dirty="0" err="1"/>
              <a:t>anotasyon</a:t>
            </a:r>
            <a:r>
              <a:rPr lang="tr-TR" dirty="0"/>
              <a:t> sayesinde, </a:t>
            </a:r>
            <a:r>
              <a:rPr lang="tr-TR" dirty="0" err="1"/>
              <a:t>activity_queue</a:t>
            </a:r>
            <a:r>
              <a:rPr lang="tr-TR" dirty="0"/>
              <a:t> kuyruğu dinlenir ve kuyruğa düşen her mesaj otomatik olarak </a:t>
            </a:r>
            <a:r>
              <a:rPr lang="tr-TR" dirty="0" err="1"/>
              <a:t>handleActivity</a:t>
            </a:r>
            <a:r>
              <a:rPr lang="tr-TR" dirty="0"/>
              <a:t>() metoduna yönlendirilir.</a:t>
            </a:r>
          </a:p>
          <a:p>
            <a:r>
              <a:rPr lang="tr-TR" dirty="0"/>
              <a:t>Mesaj içeriği, daha önce Jackson2JsonMessageConverter ile yapılandırıldığından dolayı doğrudan </a:t>
            </a:r>
            <a:r>
              <a:rPr lang="tr-TR" dirty="0" err="1"/>
              <a:t>NotificationEvent</a:t>
            </a:r>
            <a:r>
              <a:rPr lang="tr-TR" dirty="0"/>
              <a:t> sınıfına </a:t>
            </a:r>
            <a:r>
              <a:rPr lang="tr-TR" dirty="0" err="1"/>
              <a:t>deserialize</a:t>
            </a:r>
            <a:r>
              <a:rPr lang="tr-TR" dirty="0"/>
              <a:t> edilir. Yani JSON içeriği manuel </a:t>
            </a:r>
            <a:r>
              <a:rPr lang="tr-TR" dirty="0" err="1"/>
              <a:t>parse</a:t>
            </a:r>
            <a:r>
              <a:rPr lang="tr-TR" dirty="0"/>
              <a:t> etmeye gerek kalmaz.</a:t>
            </a:r>
          </a:p>
          <a:p>
            <a:r>
              <a:rPr lang="tr-TR" dirty="0"/>
              <a:t>Alınan </a:t>
            </a:r>
            <a:r>
              <a:rPr lang="tr-TR" dirty="0" err="1"/>
              <a:t>NotificationEvent</a:t>
            </a:r>
            <a:r>
              <a:rPr lang="tr-TR" dirty="0"/>
              <a:t> nesnesi, JPA kullanılarak Notification </a:t>
            </a:r>
            <a:r>
              <a:rPr lang="tr-TR" dirty="0" err="1"/>
              <a:t>entity’sine</a:t>
            </a:r>
            <a:r>
              <a:rPr lang="tr-TR" dirty="0"/>
              <a:t> dönüştürülür ve </a:t>
            </a:r>
            <a:r>
              <a:rPr lang="tr-TR" dirty="0" err="1"/>
              <a:t>veritabanına</a:t>
            </a:r>
            <a:r>
              <a:rPr lang="tr-TR" dirty="0"/>
              <a:t> kaydedilir.</a:t>
            </a:r>
          </a:p>
          <a:p>
            <a:r>
              <a:rPr lang="tr-TR" dirty="0"/>
              <a:t>📌 Bu yapı sayesinde:</a:t>
            </a:r>
          </a:p>
          <a:p>
            <a:r>
              <a:rPr lang="tr-TR" dirty="0" err="1"/>
              <a:t>ActivityService</a:t>
            </a:r>
            <a:r>
              <a:rPr lang="tr-TR" dirty="0"/>
              <a:t> tarafından </a:t>
            </a:r>
            <a:r>
              <a:rPr lang="tr-TR" dirty="0" err="1"/>
              <a:t>RabbitMQ’ya</a:t>
            </a:r>
            <a:r>
              <a:rPr lang="tr-TR" dirty="0"/>
              <a:t> gönderilen her bir etkinlik mesajı </a:t>
            </a:r>
            <a:r>
              <a:rPr lang="tr-TR" dirty="0" err="1"/>
              <a:t>NotificationService</a:t>
            </a:r>
            <a:r>
              <a:rPr lang="tr-TR" dirty="0"/>
              <a:t> tarafından otomatik olarak alınır.</a:t>
            </a:r>
          </a:p>
          <a:p>
            <a:r>
              <a:rPr lang="tr-TR" dirty="0"/>
              <a:t>Asenkron ve gevşek bağlı (</a:t>
            </a:r>
            <a:r>
              <a:rPr lang="tr-TR" dirty="0" err="1"/>
              <a:t>loosely</a:t>
            </a:r>
            <a:r>
              <a:rPr lang="tr-TR" dirty="0"/>
              <a:t> </a:t>
            </a:r>
            <a:r>
              <a:rPr lang="tr-TR" dirty="0" err="1"/>
              <a:t>coupled</a:t>
            </a:r>
            <a:r>
              <a:rPr lang="tr-TR" dirty="0"/>
              <a:t>) bir </a:t>
            </a:r>
            <a:r>
              <a:rPr lang="tr-TR" dirty="0" err="1"/>
              <a:t>mikroservis</a:t>
            </a:r>
            <a:r>
              <a:rPr lang="tr-TR" dirty="0"/>
              <a:t> iletişimi sağlanır.</a:t>
            </a:r>
          </a:p>
          <a:p>
            <a:r>
              <a:rPr lang="tr-TR" dirty="0"/>
              <a:t>Uygulamanın yeniden </a:t>
            </a:r>
            <a:r>
              <a:rPr lang="tr-TR" dirty="0" err="1"/>
              <a:t>yapılandırılabilirliği</a:t>
            </a:r>
            <a:r>
              <a:rPr lang="tr-TR" dirty="0"/>
              <a:t> artırılmış olur, çünkü bağlantı bilgileri gibi sabitler </a:t>
            </a:r>
            <a:r>
              <a:rPr lang="tr-TR" dirty="0" err="1"/>
              <a:t>application.yml</a:t>
            </a:r>
            <a:r>
              <a:rPr lang="tr-TR" dirty="0"/>
              <a:t> içinde merkezi olarak tutulur.</a:t>
            </a:r>
          </a:p>
          <a:p>
            <a:r>
              <a:rPr lang="tr-TR" dirty="0"/>
              <a:t>Sonuç olarak bu sınıf, uygulamanın mesaj tüketme katmanını temsil eder ve gelen etkinliklerin Notification tablosuna işlenmesini otomatikleştirir.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6018C-21AA-6572-152D-55C7552B5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6198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848-A4DD-7089-D73D-4F1F3A6F3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2AFF6-D804-330B-F892-0AAB73D83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A359F-853C-D25C-CD70-B7DE004F4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/>
              <a:t>💡 Ekstra Bilgi (Sunumda sorulursa):</a:t>
            </a:r>
          </a:p>
          <a:p>
            <a:r>
              <a:rPr lang="tr-TR" dirty="0"/>
              <a:t>Bu yapı sayesinde </a:t>
            </a:r>
            <a:r>
              <a:rPr lang="tr-TR" dirty="0" err="1"/>
              <a:t>ActivityService</a:t>
            </a:r>
            <a:r>
              <a:rPr lang="tr-TR" dirty="0"/>
              <a:t>, mesajları doğrudan bir servise bağlanmadan </a:t>
            </a:r>
            <a:r>
              <a:rPr lang="tr-TR" dirty="0" err="1"/>
              <a:t>RabbitMQ’ya</a:t>
            </a:r>
            <a:r>
              <a:rPr lang="tr-TR" dirty="0"/>
              <a:t> gönderir. Bu da </a:t>
            </a:r>
            <a:r>
              <a:rPr lang="tr-TR" b="1" dirty="0"/>
              <a:t>servisler arası bağımlılığı azaltır (</a:t>
            </a:r>
            <a:r>
              <a:rPr lang="tr-TR" b="1" dirty="0" err="1"/>
              <a:t>loose</a:t>
            </a:r>
            <a:r>
              <a:rPr lang="tr-TR" b="1" dirty="0"/>
              <a:t> </a:t>
            </a:r>
            <a:r>
              <a:rPr lang="tr-TR" b="1" dirty="0" err="1"/>
              <a:t>coupling</a:t>
            </a:r>
            <a:r>
              <a:rPr lang="tr-TR" b="1" dirty="0"/>
              <a:t>)</a:t>
            </a:r>
            <a:r>
              <a:rPr lang="tr-TR" dirty="0"/>
              <a:t> ve sistemin </a:t>
            </a:r>
            <a:r>
              <a:rPr lang="tr-TR" b="1" dirty="0"/>
              <a:t>asenkron</a:t>
            </a:r>
            <a:r>
              <a:rPr lang="tr-TR" dirty="0"/>
              <a:t> çalışmasını sağlar.</a:t>
            </a:r>
          </a:p>
          <a:p>
            <a:endParaRPr lang="tr-TR" dirty="0"/>
          </a:p>
          <a:p>
            <a:r>
              <a:rPr lang="tr-TR" dirty="0"/>
              <a:t>Bu sınıf, </a:t>
            </a:r>
            <a:r>
              <a:rPr lang="tr-TR" dirty="0" err="1"/>
              <a:t>ActivityService’in</a:t>
            </a:r>
            <a:r>
              <a:rPr lang="tr-TR" dirty="0"/>
              <a:t> mesajları </a:t>
            </a:r>
            <a:r>
              <a:rPr lang="tr-TR" dirty="0" err="1"/>
              <a:t>RabbitMQ’ya</a:t>
            </a:r>
            <a:r>
              <a:rPr lang="tr-TR" dirty="0"/>
              <a:t> gönderebilmesi için gereken tüm bileşenleri (</a:t>
            </a:r>
            <a:r>
              <a:rPr lang="tr-TR" dirty="0" err="1"/>
              <a:t>bean</a:t>
            </a:r>
            <a:r>
              <a:rPr lang="tr-TR" dirty="0"/>
              <a:t>) yapılandırır ve şu işlemleri gerçekleştirir:</a:t>
            </a:r>
          </a:p>
          <a:p>
            <a:r>
              <a:rPr lang="tr-TR" b="1" dirty="0"/>
              <a:t>Queue Tanımı</a:t>
            </a:r>
            <a:r>
              <a:rPr lang="tr-TR" dirty="0"/>
              <a:t>: </a:t>
            </a:r>
            <a:r>
              <a:rPr lang="tr-TR" dirty="0" err="1"/>
              <a:t>activity_queue</a:t>
            </a:r>
            <a:r>
              <a:rPr lang="tr-TR" dirty="0"/>
              <a:t> isimli bir kuyruk oluşturulur. </a:t>
            </a:r>
            <a:r>
              <a:rPr lang="tr-TR" dirty="0" err="1"/>
              <a:t>durable</a:t>
            </a:r>
            <a:r>
              <a:rPr lang="tr-TR" dirty="0"/>
              <a:t>=</a:t>
            </a:r>
            <a:r>
              <a:rPr lang="tr-TR" dirty="0" err="1"/>
              <a:t>false</a:t>
            </a:r>
            <a:r>
              <a:rPr lang="tr-TR" dirty="0"/>
              <a:t> olarak tanımlanmıştır, yani sunucu yeniden başlatıldığında kuyruk kalıcı değildir (geliştirme ortamı için idealdir).</a:t>
            </a:r>
          </a:p>
          <a:p>
            <a:r>
              <a:rPr lang="tr-TR" b="1" dirty="0"/>
              <a:t>Exchange Tanımı</a:t>
            </a:r>
            <a:r>
              <a:rPr lang="tr-TR" dirty="0"/>
              <a:t>: </a:t>
            </a:r>
            <a:r>
              <a:rPr lang="tr-TR" dirty="0" err="1"/>
              <a:t>activity_exchange</a:t>
            </a:r>
            <a:r>
              <a:rPr lang="tr-TR" dirty="0"/>
              <a:t> isimli bir </a:t>
            </a:r>
            <a:r>
              <a:rPr lang="tr-TR" dirty="0" err="1"/>
              <a:t>TopicExchange</a:t>
            </a:r>
            <a:r>
              <a:rPr lang="tr-TR" dirty="0"/>
              <a:t> tanımlanır. Bu </a:t>
            </a:r>
            <a:r>
              <a:rPr lang="tr-TR" dirty="0" err="1"/>
              <a:t>exchange</a:t>
            </a:r>
            <a:r>
              <a:rPr lang="tr-TR" dirty="0"/>
              <a:t>, mesajların routing </a:t>
            </a:r>
            <a:r>
              <a:rPr lang="tr-TR" dirty="0" err="1"/>
              <a:t>key’e</a:t>
            </a:r>
            <a:r>
              <a:rPr lang="tr-TR" dirty="0"/>
              <a:t> göre yönlendirilmesini sağlar.</a:t>
            </a:r>
          </a:p>
          <a:p>
            <a:r>
              <a:rPr lang="tr-TR" b="1" dirty="0" err="1"/>
              <a:t>Binding</a:t>
            </a:r>
            <a:r>
              <a:rPr lang="tr-TR" dirty="0"/>
              <a:t>: </a:t>
            </a:r>
            <a:r>
              <a:rPr lang="tr-TR" dirty="0" err="1"/>
              <a:t>activity_key</a:t>
            </a:r>
            <a:r>
              <a:rPr lang="tr-TR" dirty="0"/>
              <a:t> routing </a:t>
            </a:r>
            <a:r>
              <a:rPr lang="tr-TR" dirty="0" err="1"/>
              <a:t>key’i</a:t>
            </a:r>
            <a:r>
              <a:rPr lang="tr-TR" dirty="0"/>
              <a:t> ile kuyruk ve </a:t>
            </a:r>
            <a:r>
              <a:rPr lang="tr-TR" dirty="0" err="1"/>
              <a:t>exchange</a:t>
            </a:r>
            <a:r>
              <a:rPr lang="tr-TR" dirty="0"/>
              <a:t> arasında bağlantı kurulur. Böylece bu anahtar ile gönderilen mesajlar doğru kuyruğa düşer.</a:t>
            </a:r>
          </a:p>
          <a:p>
            <a:r>
              <a:rPr lang="tr-TR" b="1" dirty="0"/>
              <a:t>JSON Dönüşümü</a:t>
            </a:r>
            <a:r>
              <a:rPr lang="tr-TR" dirty="0"/>
              <a:t>: Jackson2JsonMessageConverter sayesinde Java nesneleri (örneğin, </a:t>
            </a:r>
            <a:r>
              <a:rPr lang="tr-TR" dirty="0" err="1"/>
              <a:t>ActivityEvent</a:t>
            </a:r>
            <a:r>
              <a:rPr lang="tr-TR" dirty="0"/>
              <a:t> sınıfı) otomatik olarak </a:t>
            </a:r>
            <a:r>
              <a:rPr lang="tr-TR" dirty="0" err="1"/>
              <a:t>JSON’a</a:t>
            </a:r>
            <a:r>
              <a:rPr lang="tr-TR" dirty="0"/>
              <a:t> dönüştürülür.</a:t>
            </a:r>
          </a:p>
          <a:p>
            <a:r>
              <a:rPr lang="tr-TR" b="1" dirty="0" err="1"/>
              <a:t>RabbitTemplate</a:t>
            </a:r>
            <a:r>
              <a:rPr lang="tr-TR" dirty="0"/>
              <a:t>: Mesajların programatik olarak başka servislere gönderilebilmesi için kullanılır. Bu sınıf, </a:t>
            </a:r>
            <a:r>
              <a:rPr lang="tr-TR" dirty="0" err="1"/>
              <a:t>RabbitMQ’ya</a:t>
            </a:r>
            <a:r>
              <a:rPr lang="tr-TR" dirty="0"/>
              <a:t> mesaj iletmek için standart Spring arayüzüdür ve yukarıdaki </a:t>
            </a:r>
            <a:r>
              <a:rPr lang="tr-TR" dirty="0" err="1"/>
              <a:t>messageConverter</a:t>
            </a:r>
            <a:r>
              <a:rPr lang="tr-TR" dirty="0"/>
              <a:t> ile entegredir.</a:t>
            </a:r>
          </a:p>
          <a:p>
            <a:r>
              <a:rPr lang="tr-TR" dirty="0"/>
              <a:t>📌 Bu yapı sayesinde:</a:t>
            </a:r>
          </a:p>
          <a:p>
            <a:r>
              <a:rPr lang="tr-TR" dirty="0" err="1"/>
              <a:t>ActivityService</a:t>
            </a:r>
            <a:r>
              <a:rPr lang="tr-TR" dirty="0"/>
              <a:t>, başka bir servise doğrudan bağlı kalmadan mesajı </a:t>
            </a:r>
            <a:r>
              <a:rPr lang="tr-TR" dirty="0" err="1"/>
              <a:t>RabbitMQ’ya</a:t>
            </a:r>
            <a:r>
              <a:rPr lang="tr-TR" dirty="0"/>
              <a:t> iletir.</a:t>
            </a:r>
          </a:p>
          <a:p>
            <a:r>
              <a:rPr lang="tr-TR" dirty="0"/>
              <a:t>Böylece servisler arası bağımlılık en aza iner (</a:t>
            </a:r>
            <a:r>
              <a:rPr lang="tr-TR" b="1" dirty="0" err="1"/>
              <a:t>loose</a:t>
            </a:r>
            <a:r>
              <a:rPr lang="tr-TR" b="1" dirty="0"/>
              <a:t> </a:t>
            </a:r>
            <a:r>
              <a:rPr lang="tr-TR" b="1" dirty="0" err="1"/>
              <a:t>coupling</a:t>
            </a:r>
            <a:r>
              <a:rPr lang="tr-TR" dirty="0"/>
              <a:t>).</a:t>
            </a:r>
          </a:p>
          <a:p>
            <a:r>
              <a:rPr lang="tr-TR" dirty="0"/>
              <a:t>Sistem asenkron şekilde çalışır, performans ve ölçeklenebilirlik avantajı sağlanır.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5257-02BD-905A-9505-D3ADFBE60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231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5453-1663-B59C-536C-DBF5ED5AD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5BBE4-76F4-9BC0-3EAD-765BDF82E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6922D-2494-E9E2-B114-BE7F319B0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"Burada gördüğünüz </a:t>
            </a:r>
            <a:r>
              <a:rPr lang="tr-TR" dirty="0" err="1"/>
              <a:t>ActivityEventPublisher</a:t>
            </a:r>
            <a:r>
              <a:rPr lang="tr-TR" dirty="0"/>
              <a:t> sınıfı, sistemde gerçekleşen olayları </a:t>
            </a:r>
            <a:r>
              <a:rPr lang="tr-TR" dirty="0" err="1"/>
              <a:t>NotificationEvent</a:t>
            </a:r>
            <a:r>
              <a:rPr lang="tr-TR" dirty="0"/>
              <a:t> nesnesi olarak alıp </a:t>
            </a:r>
            <a:r>
              <a:rPr lang="tr-TR" dirty="0" err="1"/>
              <a:t>RabbitMQ’ya</a:t>
            </a:r>
            <a:r>
              <a:rPr lang="tr-TR" dirty="0"/>
              <a:t> göndermekle sorumludur. Daha önce yapılandırdığımız </a:t>
            </a:r>
            <a:r>
              <a:rPr lang="tr-TR" dirty="0" err="1"/>
              <a:t>exchange</a:t>
            </a:r>
            <a:r>
              <a:rPr lang="tr-TR" dirty="0"/>
              <a:t> ve routing </a:t>
            </a:r>
            <a:r>
              <a:rPr lang="tr-TR" dirty="0" err="1"/>
              <a:t>key</a:t>
            </a:r>
            <a:r>
              <a:rPr lang="tr-TR" dirty="0"/>
              <a:t> ile, mesaj doğru kuyruğa yönlendirilir. Bu sayede </a:t>
            </a:r>
            <a:r>
              <a:rPr lang="tr-TR" dirty="0" err="1"/>
              <a:t>ActivityService</a:t>
            </a:r>
            <a:r>
              <a:rPr lang="tr-TR" dirty="0"/>
              <a:t> ile </a:t>
            </a:r>
            <a:r>
              <a:rPr lang="tr-TR" dirty="0" err="1"/>
              <a:t>NotificationService</a:t>
            </a:r>
            <a:r>
              <a:rPr lang="tr-TR" dirty="0"/>
              <a:t> birbirinden bağımsız, gevşek bağlı şekilde iletişim kurar.«</a:t>
            </a:r>
          </a:p>
          <a:p>
            <a:endParaRPr lang="tr-TR" dirty="0"/>
          </a:p>
          <a:p>
            <a:r>
              <a:rPr lang="tr-TR" dirty="0"/>
              <a:t>Bu sınıf, sistemde gerçekleşen olayların (örneğin bir aktivite oluşturulması) </a:t>
            </a:r>
            <a:r>
              <a:rPr lang="tr-TR" b="1" dirty="0" err="1"/>
              <a:t>RabbitMQ</a:t>
            </a:r>
            <a:r>
              <a:rPr lang="tr-TR" b="1" dirty="0"/>
              <a:t> üzerinden yayımlanması (</a:t>
            </a:r>
            <a:r>
              <a:rPr lang="tr-TR" b="1" dirty="0" err="1"/>
              <a:t>publish</a:t>
            </a:r>
            <a:r>
              <a:rPr lang="tr-TR" b="1" dirty="0"/>
              <a:t>)</a:t>
            </a:r>
            <a:r>
              <a:rPr lang="tr-TR" dirty="0"/>
              <a:t> görevini üstlenir.</a:t>
            </a:r>
          </a:p>
          <a:p>
            <a:r>
              <a:rPr lang="tr-TR" b="1" dirty="0" err="1"/>
              <a:t>RabbitTemplate</a:t>
            </a:r>
            <a:r>
              <a:rPr lang="tr-TR" dirty="0"/>
              <a:t>: Spring AMQP tarafından sağlanan bu sınıf, mesajları programatik olarak </a:t>
            </a:r>
            <a:r>
              <a:rPr lang="tr-TR" dirty="0" err="1"/>
              <a:t>RabbitMQ'ya</a:t>
            </a:r>
            <a:r>
              <a:rPr lang="tr-TR" dirty="0"/>
              <a:t> göndermek için kullanılır. </a:t>
            </a:r>
            <a:r>
              <a:rPr lang="tr-TR" dirty="0" err="1"/>
              <a:t>RabbitMQConfig</a:t>
            </a:r>
            <a:r>
              <a:rPr lang="tr-TR" dirty="0"/>
              <a:t> içinde yapılandırılmıştı.</a:t>
            </a:r>
          </a:p>
          <a:p>
            <a:r>
              <a:rPr lang="tr-TR" b="1" dirty="0" err="1"/>
              <a:t>publish</a:t>
            </a:r>
            <a:r>
              <a:rPr lang="tr-TR" b="1" dirty="0"/>
              <a:t>() metodu</a:t>
            </a:r>
            <a:r>
              <a:rPr lang="tr-TR" dirty="0"/>
              <a:t>: Dışarıdan aldığı </a:t>
            </a:r>
            <a:r>
              <a:rPr lang="tr-TR" dirty="0" err="1"/>
              <a:t>NotificationEvent</a:t>
            </a:r>
            <a:r>
              <a:rPr lang="tr-TR" dirty="0"/>
              <a:t> nesnesini alır ve </a:t>
            </a:r>
            <a:r>
              <a:rPr lang="tr-TR" dirty="0" err="1"/>
              <a:t>convertAndSend</a:t>
            </a:r>
            <a:r>
              <a:rPr lang="tr-TR" dirty="0"/>
              <a:t>() metodu ile:</a:t>
            </a:r>
          </a:p>
          <a:p>
            <a:pPr lvl="1"/>
            <a:r>
              <a:rPr lang="tr-TR" dirty="0"/>
              <a:t>Daha önce tanımlanan </a:t>
            </a:r>
            <a:r>
              <a:rPr lang="tr-TR" dirty="0" err="1"/>
              <a:t>activity_exchange</a:t>
            </a:r>
            <a:r>
              <a:rPr lang="tr-TR" dirty="0"/>
              <a:t> isimli </a:t>
            </a:r>
            <a:r>
              <a:rPr lang="tr-TR" dirty="0" err="1"/>
              <a:t>exchange’e</a:t>
            </a:r>
            <a:r>
              <a:rPr lang="tr-TR" dirty="0"/>
              <a:t>,</a:t>
            </a:r>
          </a:p>
          <a:p>
            <a:pPr lvl="1"/>
            <a:r>
              <a:rPr lang="tr-TR" dirty="0" err="1"/>
              <a:t>activity_key</a:t>
            </a:r>
            <a:r>
              <a:rPr lang="tr-TR" dirty="0"/>
              <a:t> routing </a:t>
            </a:r>
            <a:r>
              <a:rPr lang="tr-TR" dirty="0" err="1"/>
              <a:t>key’i</a:t>
            </a:r>
            <a:r>
              <a:rPr lang="tr-TR" dirty="0"/>
              <a:t> ile birlikte</a:t>
            </a:r>
          </a:p>
          <a:p>
            <a:pPr lvl="1"/>
            <a:r>
              <a:rPr lang="tr-TR" dirty="0"/>
              <a:t>JSON formatına dönüştürerek (otomatik olarak) mesaj olarak gönderir.</a:t>
            </a:r>
          </a:p>
          <a:p>
            <a:r>
              <a:rPr lang="tr-TR" dirty="0"/>
              <a:t>Bu yapı sayesinde:</a:t>
            </a:r>
          </a:p>
          <a:p>
            <a:pPr lvl="1"/>
            <a:r>
              <a:rPr lang="tr-TR" dirty="0" err="1"/>
              <a:t>ActivityService</a:t>
            </a:r>
            <a:r>
              <a:rPr lang="tr-TR" dirty="0"/>
              <a:t>, </a:t>
            </a:r>
            <a:r>
              <a:rPr lang="tr-TR" dirty="0" err="1"/>
              <a:t>NotificationService’i</a:t>
            </a:r>
            <a:r>
              <a:rPr lang="tr-TR" dirty="0"/>
              <a:t> doğrudan çağırmaz.</a:t>
            </a:r>
          </a:p>
          <a:p>
            <a:pPr lvl="1"/>
            <a:r>
              <a:rPr lang="tr-TR" dirty="0"/>
              <a:t>Exchange–</a:t>
            </a:r>
            <a:r>
              <a:rPr lang="tr-TR" dirty="0" err="1"/>
              <a:t>key</a:t>
            </a:r>
            <a:r>
              <a:rPr lang="tr-TR" dirty="0"/>
              <a:t> ilişkisi sayesinde mesaj doğru kuyruğa (</a:t>
            </a:r>
            <a:r>
              <a:rPr lang="tr-TR" dirty="0" err="1"/>
              <a:t>activity_queue</a:t>
            </a:r>
            <a:r>
              <a:rPr lang="tr-TR" dirty="0"/>
              <a:t>) yönlendirilir.</a:t>
            </a:r>
          </a:p>
          <a:p>
            <a:pPr lvl="1"/>
            <a:r>
              <a:rPr lang="tr-TR" dirty="0"/>
              <a:t>Sistem </a:t>
            </a:r>
            <a:r>
              <a:rPr lang="tr-TR" b="1" dirty="0"/>
              <a:t>asenkron ve </a:t>
            </a:r>
            <a:r>
              <a:rPr lang="tr-TR" b="1" dirty="0" err="1"/>
              <a:t>loosely</a:t>
            </a:r>
            <a:r>
              <a:rPr lang="tr-TR" b="1" dirty="0"/>
              <a:t> </a:t>
            </a:r>
            <a:r>
              <a:rPr lang="tr-TR" b="1" dirty="0" err="1"/>
              <a:t>coupled</a:t>
            </a:r>
            <a:r>
              <a:rPr lang="tr-TR" b="1" dirty="0"/>
              <a:t> (gevşek bağlı)</a:t>
            </a:r>
            <a:r>
              <a:rPr lang="tr-TR" dirty="0"/>
              <a:t> çalışır.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14F17-04D2-F9EC-E6C6-112E004B5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9984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515D-B6FA-9464-3AD2-A6B67297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A9417-F367-7FA9-5A03-91EAFF1AC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8A4D6-3599-DBE5-CBEB-9B978B872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“Bu sınıf, sistemde bir kullanıcı aktivitesi gerçekleştiğinde önce ilgili </a:t>
            </a:r>
            <a:r>
              <a:rPr lang="tr-TR" dirty="0" err="1"/>
              <a:t>pet'in</a:t>
            </a:r>
            <a:r>
              <a:rPr lang="tr-TR" dirty="0"/>
              <a:t> gerçekten o kullanıcıya ait olup olmadığını kontrol eder. Eğer doğrulanırsa, aktivite </a:t>
            </a:r>
            <a:r>
              <a:rPr lang="tr-TR" dirty="0" err="1"/>
              <a:t>veritabanına</a:t>
            </a:r>
            <a:r>
              <a:rPr lang="tr-TR" dirty="0"/>
              <a:t> kaydedilir. Ardından </a:t>
            </a:r>
            <a:r>
              <a:rPr lang="tr-TR" dirty="0" err="1"/>
              <a:t>NotificationEvent</a:t>
            </a:r>
            <a:r>
              <a:rPr lang="tr-TR" dirty="0"/>
              <a:t> adlı özel bir mesaj oluşturularak </a:t>
            </a:r>
            <a:r>
              <a:rPr lang="tr-TR" dirty="0" err="1"/>
              <a:t>RabbitMQ’ya</a:t>
            </a:r>
            <a:r>
              <a:rPr lang="tr-TR" dirty="0"/>
              <a:t> gönderilir. Bu mesaj </a:t>
            </a:r>
            <a:r>
              <a:rPr lang="tr-TR" dirty="0" err="1"/>
              <a:t>NotificationService</a:t>
            </a:r>
            <a:r>
              <a:rPr lang="tr-TR" dirty="0"/>
              <a:t> tarafından dinlenir ve işlenir. Böylece sistemde olay temelli ve gevşek bağlı bir yapı sağlanır.”</a:t>
            </a:r>
          </a:p>
          <a:p>
            <a:endParaRPr lang="tr-TR" dirty="0"/>
          </a:p>
          <a:p>
            <a:r>
              <a:rPr lang="tr-TR" dirty="0"/>
              <a:t>Bu sınıf, </a:t>
            </a:r>
            <a:r>
              <a:rPr lang="tr-TR" dirty="0" err="1"/>
              <a:t>ActivityService</a:t>
            </a:r>
            <a:r>
              <a:rPr lang="tr-TR" dirty="0"/>
              <a:t> iş mantığının ana bileşenidir ve kullanıcılardan gelen aktiviteleri işleyerek </a:t>
            </a:r>
            <a:r>
              <a:rPr lang="tr-TR" dirty="0" err="1"/>
              <a:t>RabbitMQ</a:t>
            </a:r>
            <a:r>
              <a:rPr lang="tr-TR" dirty="0"/>
              <a:t> üzerinden diğer servislere ileti gönderir. Süreç şu şekilde işler:</a:t>
            </a:r>
          </a:p>
          <a:p>
            <a:r>
              <a:rPr lang="tr-TR" b="1" dirty="0"/>
              <a:t>Kimlik Doğrulama ve Yetkilendirme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Metot, kullanıcıdan gelen </a:t>
            </a:r>
            <a:r>
              <a:rPr lang="tr-TR" dirty="0" err="1"/>
              <a:t>activity</a:t>
            </a:r>
            <a:r>
              <a:rPr lang="tr-TR" dirty="0"/>
              <a:t> nesnesiyle birlikte </a:t>
            </a:r>
            <a:r>
              <a:rPr lang="tr-TR" dirty="0" err="1"/>
              <a:t>userId</a:t>
            </a:r>
            <a:r>
              <a:rPr lang="tr-TR" dirty="0"/>
              <a:t> alır.</a:t>
            </a:r>
          </a:p>
          <a:p>
            <a:pPr lvl="1"/>
            <a:r>
              <a:rPr lang="tr-TR" dirty="0"/>
              <a:t>Kullanıcının </a:t>
            </a:r>
            <a:r>
              <a:rPr lang="tr-TR" dirty="0" err="1"/>
              <a:t>pet’i</a:t>
            </a:r>
            <a:r>
              <a:rPr lang="tr-TR" dirty="0"/>
              <a:t> gerçekten kendisine ait mi, kontrol edilir.</a:t>
            </a:r>
          </a:p>
          <a:p>
            <a:pPr lvl="1"/>
            <a:r>
              <a:rPr lang="tr-TR" dirty="0"/>
              <a:t>Eğer kullanıcı kendi </a:t>
            </a:r>
            <a:r>
              <a:rPr lang="tr-TR" dirty="0" err="1"/>
              <a:t>pet’i</a:t>
            </a:r>
            <a:r>
              <a:rPr lang="tr-TR" dirty="0"/>
              <a:t> üzerinde işlem yapmıyorsa 403 FORBIDDEN hatası döner.</a:t>
            </a:r>
          </a:p>
          <a:p>
            <a:r>
              <a:rPr lang="tr-TR" b="1" dirty="0" err="1"/>
              <a:t>Veritabanına</a:t>
            </a:r>
            <a:r>
              <a:rPr lang="tr-TR" b="1" dirty="0"/>
              <a:t> Kaydetme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Kimlik doğrulaması geçildikten sonra aktivite nesnesi </a:t>
            </a:r>
            <a:r>
              <a:rPr lang="tr-TR" dirty="0" err="1"/>
              <a:t>userId</a:t>
            </a:r>
            <a:r>
              <a:rPr lang="tr-TR" dirty="0"/>
              <a:t> ile eşleştirilir ve </a:t>
            </a:r>
            <a:r>
              <a:rPr lang="tr-TR" dirty="0" err="1"/>
              <a:t>veritabanına</a:t>
            </a:r>
            <a:r>
              <a:rPr lang="tr-TR" dirty="0"/>
              <a:t> kaydedilir.</a:t>
            </a:r>
          </a:p>
          <a:p>
            <a:r>
              <a:rPr lang="tr-TR" b="1" dirty="0" err="1"/>
              <a:t>RabbitMQ’ya</a:t>
            </a:r>
            <a:r>
              <a:rPr lang="tr-TR" b="1" dirty="0"/>
              <a:t> Bildirim Gönderme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Aktivite kaydedildikten sonra bir </a:t>
            </a:r>
            <a:r>
              <a:rPr lang="tr-TR" dirty="0" err="1"/>
              <a:t>NotificationEvent</a:t>
            </a:r>
            <a:r>
              <a:rPr lang="tr-TR" dirty="0"/>
              <a:t> nesnesi oluşturulur.</a:t>
            </a:r>
          </a:p>
          <a:p>
            <a:pPr lvl="1"/>
            <a:r>
              <a:rPr lang="tr-TR" dirty="0"/>
              <a:t>Bu DTO içinde pet tipi, açıklama, ve kullanıcı </a:t>
            </a:r>
            <a:r>
              <a:rPr lang="tr-TR" dirty="0" err="1"/>
              <a:t>ID’si</a:t>
            </a:r>
            <a:r>
              <a:rPr lang="tr-TR" dirty="0"/>
              <a:t> gibi bilgiler bulunur.</a:t>
            </a:r>
          </a:p>
          <a:p>
            <a:pPr lvl="1"/>
            <a:r>
              <a:rPr lang="tr-TR" dirty="0"/>
              <a:t>Daha önce tanımlanan </a:t>
            </a:r>
            <a:r>
              <a:rPr lang="tr-TR" dirty="0" err="1"/>
              <a:t>ActivityEventPublisher</a:t>
            </a:r>
            <a:r>
              <a:rPr lang="tr-TR" dirty="0"/>
              <a:t> kullanılarak bu nesne </a:t>
            </a:r>
            <a:r>
              <a:rPr lang="tr-TR" dirty="0" err="1"/>
              <a:t>RabbitMQ</a:t>
            </a:r>
            <a:r>
              <a:rPr lang="tr-TR" dirty="0"/>
              <a:t> kuyruğuna gönderilir.</a:t>
            </a:r>
          </a:p>
          <a:p>
            <a:r>
              <a:rPr lang="tr-TR" dirty="0"/>
              <a:t>📌 </a:t>
            </a:r>
            <a:r>
              <a:rPr lang="tr-TR" b="1" dirty="0"/>
              <a:t>Özetle</a:t>
            </a:r>
            <a:r>
              <a:rPr lang="tr-TR" dirty="0"/>
              <a:t>:</a:t>
            </a:r>
          </a:p>
          <a:p>
            <a:r>
              <a:rPr lang="tr-TR" dirty="0"/>
              <a:t>Bu sınıf hem uygulama içi iş mantığını yürütür hem de olay sonrası mesaj üreticiliği (</a:t>
            </a:r>
            <a:r>
              <a:rPr lang="tr-TR" dirty="0" err="1"/>
              <a:t>event</a:t>
            </a:r>
            <a:r>
              <a:rPr lang="tr-TR" dirty="0"/>
              <a:t> </a:t>
            </a:r>
            <a:r>
              <a:rPr lang="tr-TR" dirty="0" err="1"/>
              <a:t>publishing</a:t>
            </a:r>
            <a:r>
              <a:rPr lang="tr-TR" dirty="0"/>
              <a:t>) görevini üstlenir.</a:t>
            </a:r>
          </a:p>
          <a:p>
            <a:r>
              <a:rPr lang="tr-TR" dirty="0"/>
              <a:t>Spring </a:t>
            </a:r>
            <a:r>
              <a:rPr lang="tr-TR" dirty="0" err="1"/>
              <a:t>Boot</a:t>
            </a:r>
            <a:r>
              <a:rPr lang="tr-TR" dirty="0"/>
              <a:t> + JPA ile </a:t>
            </a:r>
            <a:r>
              <a:rPr lang="tr-TR" dirty="0" err="1"/>
              <a:t>veritabanı</a:t>
            </a:r>
            <a:r>
              <a:rPr lang="tr-TR" dirty="0"/>
              <a:t> işlemi yapılırken, </a:t>
            </a:r>
            <a:r>
              <a:rPr lang="tr-TR" dirty="0" err="1"/>
              <a:t>RabbitMQ</a:t>
            </a:r>
            <a:r>
              <a:rPr lang="tr-TR" dirty="0"/>
              <a:t> ile </a:t>
            </a:r>
            <a:r>
              <a:rPr lang="tr-TR" dirty="0" err="1"/>
              <a:t>mikroservisler</a:t>
            </a:r>
            <a:r>
              <a:rPr lang="tr-TR" dirty="0"/>
              <a:t> arası bildirim mekanizması da tetiklenmiş olur.</a:t>
            </a:r>
          </a:p>
          <a:p>
            <a:r>
              <a:rPr lang="tr-TR" dirty="0"/>
              <a:t>Böylece </a:t>
            </a:r>
            <a:r>
              <a:rPr lang="tr-TR" dirty="0" err="1"/>
              <a:t>NotificationService</a:t>
            </a:r>
            <a:r>
              <a:rPr lang="tr-TR" dirty="0"/>
              <a:t>, bu olayı dinleyip gerekli işlemleri gerçekleştirebilir.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F8CB5-15CD-EFFF-8BC7-5B8E472E3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2891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projede tüm </a:t>
            </a:r>
            <a:r>
              <a:rPr lang="tr-TR" dirty="0" err="1"/>
              <a:t>mikroservislerde</a:t>
            </a:r>
            <a:r>
              <a:rPr lang="tr-TR" dirty="0"/>
              <a:t> </a:t>
            </a:r>
            <a:r>
              <a:rPr lang="tr-TR" dirty="0" err="1"/>
              <a:t>Swagger</a:t>
            </a:r>
            <a:r>
              <a:rPr lang="tr-TR" dirty="0"/>
              <a:t> UI desteği sağlanarak </a:t>
            </a:r>
            <a:r>
              <a:rPr lang="tr-TR" dirty="0" err="1"/>
              <a:t>API’lerin</a:t>
            </a:r>
            <a:r>
              <a:rPr lang="tr-TR" dirty="0"/>
              <a:t> görsel olarak test edilmesi, belgelenmesi ve merkezi erişimi mümkün hale getirilmiştir:</a:t>
            </a:r>
          </a:p>
          <a:p>
            <a:r>
              <a:rPr lang="tr-TR" b="1" dirty="0" err="1"/>
              <a:t>springdoc-openapi</a:t>
            </a:r>
            <a:r>
              <a:rPr lang="tr-TR" b="1" dirty="0"/>
              <a:t> entegrasyonu</a:t>
            </a:r>
            <a:r>
              <a:rPr lang="tr-TR" dirty="0"/>
              <a:t>:</a:t>
            </a:r>
            <a:br>
              <a:rPr lang="tr-TR" dirty="0"/>
            </a:br>
            <a:r>
              <a:rPr lang="tr-TR" dirty="0"/>
              <a:t>Her servise </a:t>
            </a:r>
            <a:r>
              <a:rPr lang="tr-TR" dirty="0" err="1"/>
              <a:t>springdoc-openapi</a:t>
            </a:r>
            <a:r>
              <a:rPr lang="tr-TR" dirty="0"/>
              <a:t> bağımlılığı eklendi. Böylece her servisin </a:t>
            </a:r>
            <a:r>
              <a:rPr lang="tr-TR" dirty="0" err="1"/>
              <a:t>endpoint’leri</a:t>
            </a:r>
            <a:r>
              <a:rPr lang="tr-TR" dirty="0"/>
              <a:t> için otomatik olarak </a:t>
            </a:r>
            <a:r>
              <a:rPr lang="tr-TR" dirty="0" err="1"/>
              <a:t>Swagger</a:t>
            </a:r>
            <a:r>
              <a:rPr lang="tr-TR" dirty="0"/>
              <a:t> arayüzü oluşturuldu.</a:t>
            </a:r>
          </a:p>
          <a:p>
            <a:r>
              <a:rPr lang="tr-TR" b="1" dirty="0"/>
              <a:t>İki Yönlü Erişim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Swagger</a:t>
            </a:r>
            <a:r>
              <a:rPr lang="tr-TR" dirty="0"/>
              <a:t> UI, </a:t>
            </a:r>
            <a:r>
              <a:rPr lang="tr-TR" b="1" dirty="0"/>
              <a:t>her servisin kendi portu üzerinden</a:t>
            </a:r>
            <a:r>
              <a:rPr lang="tr-TR" dirty="0"/>
              <a:t> (localhost:8081/swagger-ui.html gibi) ayrı ayrı çalıştırılabiliyor.</a:t>
            </a:r>
          </a:p>
          <a:p>
            <a:pPr lvl="1"/>
            <a:r>
              <a:rPr lang="tr-TR" dirty="0"/>
              <a:t>Aynı zamanda </a:t>
            </a:r>
            <a:r>
              <a:rPr lang="tr-TR" dirty="0" err="1"/>
              <a:t>Swagger</a:t>
            </a:r>
            <a:r>
              <a:rPr lang="tr-TR" dirty="0"/>
              <a:t> </a:t>
            </a:r>
            <a:r>
              <a:rPr lang="tr-TR" dirty="0" err="1"/>
              <a:t>endpoint’leri</a:t>
            </a:r>
            <a:r>
              <a:rPr lang="tr-TR" dirty="0"/>
              <a:t> </a:t>
            </a:r>
            <a:r>
              <a:rPr lang="tr-TR" b="1" dirty="0"/>
              <a:t>API Gateway üzerinden de yönlendirilerek</a:t>
            </a:r>
            <a:r>
              <a:rPr lang="tr-TR" dirty="0"/>
              <a:t> merkezi erişim sağlandı. Bu sayede tek bir arayüzden tüm servislerin </a:t>
            </a:r>
            <a:r>
              <a:rPr lang="tr-TR" dirty="0" err="1"/>
              <a:t>API'leri</a:t>
            </a:r>
            <a:r>
              <a:rPr lang="tr-TR" dirty="0"/>
              <a:t> görüntülenebilir hale geldi.</a:t>
            </a:r>
          </a:p>
          <a:p>
            <a:r>
              <a:rPr lang="tr-TR" b="1" dirty="0"/>
              <a:t>Kontrol ve Dokümantasyon Kolaylığı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Özellikle test süreçlerinde istekleri manuel olarak denemek ve JSON </a:t>
            </a:r>
            <a:r>
              <a:rPr lang="tr-TR" dirty="0" err="1"/>
              <a:t>payload’larını</a:t>
            </a:r>
            <a:r>
              <a:rPr lang="tr-TR" dirty="0"/>
              <a:t> görmek kolaylaştı.</a:t>
            </a:r>
          </a:p>
          <a:p>
            <a:pPr lvl="1"/>
            <a:r>
              <a:rPr lang="tr-TR" dirty="0" err="1"/>
              <a:t>Endpoint'ler</a:t>
            </a:r>
            <a:r>
              <a:rPr lang="tr-TR" dirty="0"/>
              <a:t>, </a:t>
            </a:r>
            <a:r>
              <a:rPr lang="tr-TR" dirty="0" err="1"/>
              <a:t>request</a:t>
            </a:r>
            <a:r>
              <a:rPr lang="tr-TR" dirty="0"/>
              <a:t>/</a:t>
            </a:r>
            <a:r>
              <a:rPr lang="tr-TR" dirty="0" err="1"/>
              <a:t>response</a:t>
            </a:r>
            <a:r>
              <a:rPr lang="tr-TR" dirty="0"/>
              <a:t> yapıları ve hata mesajları </a:t>
            </a:r>
            <a:r>
              <a:rPr lang="tr-TR" dirty="0" err="1"/>
              <a:t>Swagger</a:t>
            </a:r>
            <a:r>
              <a:rPr lang="tr-TR" dirty="0"/>
              <a:t> üzerinden doğrudan takip edilebiliyor.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75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sınıf, </a:t>
            </a:r>
            <a:r>
              <a:rPr lang="tr-TR" dirty="0" err="1"/>
              <a:t>Swagger</a:t>
            </a:r>
            <a:r>
              <a:rPr lang="tr-TR" dirty="0"/>
              <a:t> UI veya </a:t>
            </a:r>
            <a:r>
              <a:rPr lang="tr-TR" dirty="0" err="1"/>
              <a:t>frontend</a:t>
            </a:r>
            <a:r>
              <a:rPr lang="tr-TR" dirty="0"/>
              <a:t> gibi farklı portlardan gelen isteklerin Spring </a:t>
            </a:r>
            <a:r>
              <a:rPr lang="tr-TR" dirty="0" err="1"/>
              <a:t>Boot</a:t>
            </a:r>
            <a:r>
              <a:rPr lang="tr-TR" dirty="0"/>
              <a:t> servisleri tarafından kabul edilebilmesi için </a:t>
            </a:r>
            <a:r>
              <a:rPr lang="tr-TR" b="1" dirty="0"/>
              <a:t>CORS (Cross-</a:t>
            </a:r>
            <a:r>
              <a:rPr lang="tr-TR" b="1" dirty="0" err="1"/>
              <a:t>Origin</a:t>
            </a:r>
            <a:r>
              <a:rPr lang="tr-TR" b="1" dirty="0"/>
              <a:t> Resource </a:t>
            </a:r>
            <a:r>
              <a:rPr lang="tr-TR" b="1" dirty="0" err="1"/>
              <a:t>Sharing</a:t>
            </a:r>
            <a:r>
              <a:rPr lang="tr-TR" b="1" dirty="0"/>
              <a:t>)</a:t>
            </a:r>
            <a:r>
              <a:rPr lang="tr-TR" dirty="0"/>
              <a:t> konfigürasyonunu sağlar.</a:t>
            </a:r>
          </a:p>
          <a:p>
            <a:r>
              <a:rPr lang="tr-TR" dirty="0"/>
              <a:t>📌 </a:t>
            </a:r>
            <a:r>
              <a:rPr lang="tr-TR" b="1" dirty="0"/>
              <a:t>Neden gerekli?</a:t>
            </a:r>
            <a:endParaRPr lang="tr-TR" dirty="0"/>
          </a:p>
          <a:p>
            <a:r>
              <a:rPr lang="tr-TR" dirty="0"/>
              <a:t>Spring </a:t>
            </a:r>
            <a:r>
              <a:rPr lang="tr-TR" dirty="0" err="1"/>
              <a:t>Boot</a:t>
            </a:r>
            <a:r>
              <a:rPr lang="tr-TR" dirty="0"/>
              <a:t> varsayılan olarak sadece aynı domain ve porttan gelen istekleri kabul eder.</a:t>
            </a:r>
          </a:p>
          <a:p>
            <a:r>
              <a:rPr lang="tr-TR" dirty="0"/>
              <a:t>Ancak </a:t>
            </a:r>
            <a:r>
              <a:rPr lang="tr-TR" dirty="0" err="1"/>
              <a:t>Swagger</a:t>
            </a:r>
            <a:r>
              <a:rPr lang="tr-TR" dirty="0"/>
              <a:t> UI (örneğin http://localhost:8080) farklı bir porttan (API Gateway) gelirken, örneğin </a:t>
            </a:r>
            <a:r>
              <a:rPr lang="tr-TR" dirty="0" err="1"/>
              <a:t>ActivityService</a:t>
            </a:r>
            <a:r>
              <a:rPr lang="tr-TR" dirty="0"/>
              <a:t> localhost:8083 gibi başka bir portta çalışır.</a:t>
            </a:r>
          </a:p>
          <a:p>
            <a:r>
              <a:rPr lang="tr-TR" dirty="0"/>
              <a:t>Bu durumda CORS hatası alınır (özellikle </a:t>
            </a:r>
            <a:r>
              <a:rPr lang="tr-TR" dirty="0" err="1"/>
              <a:t>Swagger</a:t>
            </a:r>
            <a:r>
              <a:rPr lang="tr-TR" dirty="0"/>
              <a:t> UI veya </a:t>
            </a:r>
            <a:r>
              <a:rPr lang="tr-TR" dirty="0" err="1"/>
              <a:t>frontend</a:t>
            </a:r>
            <a:r>
              <a:rPr lang="tr-TR" dirty="0"/>
              <a:t> uygulama GET/POST isteği atınca).</a:t>
            </a:r>
          </a:p>
          <a:p>
            <a:r>
              <a:rPr lang="tr-TR" dirty="0"/>
              <a:t>📌 </a:t>
            </a:r>
            <a:r>
              <a:rPr lang="tr-TR" b="1" dirty="0"/>
              <a:t>Bu yapı ne yapar?</a:t>
            </a:r>
            <a:endParaRPr lang="tr-TR" dirty="0"/>
          </a:p>
          <a:p>
            <a:r>
              <a:rPr lang="tr-TR" dirty="0" err="1"/>
              <a:t>addCorsMappings</a:t>
            </a:r>
            <a:r>
              <a:rPr lang="tr-TR" dirty="0"/>
              <a:t> ile tüm </a:t>
            </a:r>
            <a:r>
              <a:rPr lang="tr-TR" dirty="0" err="1"/>
              <a:t>endpoint’lere</a:t>
            </a:r>
            <a:r>
              <a:rPr lang="tr-TR" dirty="0"/>
              <a:t> (/**) CORS politikası uygulanır.</a:t>
            </a:r>
          </a:p>
          <a:p>
            <a:r>
              <a:rPr lang="tr-TR" dirty="0"/>
              <a:t>Sadece http://localhost:8080 (</a:t>
            </a:r>
            <a:r>
              <a:rPr lang="tr-TR" dirty="0" err="1"/>
              <a:t>Swagger</a:t>
            </a:r>
            <a:r>
              <a:rPr lang="tr-TR" dirty="0"/>
              <a:t> UI barındıran API Gateway) adresinden gelen istekler kabul edilir.</a:t>
            </a:r>
          </a:p>
          <a:p>
            <a:r>
              <a:rPr lang="tr-TR" dirty="0"/>
              <a:t>HTTP </a:t>
            </a:r>
            <a:r>
              <a:rPr lang="tr-TR" dirty="0" err="1"/>
              <a:t>metodları</a:t>
            </a:r>
            <a:r>
              <a:rPr lang="tr-TR" dirty="0"/>
              <a:t> sınırlanmaz, GET, POST, PUT, DELETE, OPTIONS gibi yaygın tüm metotlara izin verilir.</a:t>
            </a:r>
          </a:p>
          <a:p>
            <a:r>
              <a:rPr lang="tr-TR" dirty="0"/>
              <a:t>Tüm </a:t>
            </a:r>
            <a:r>
              <a:rPr lang="tr-TR" dirty="0" err="1"/>
              <a:t>header’lara</a:t>
            </a:r>
            <a:r>
              <a:rPr lang="tr-TR" dirty="0"/>
              <a:t> (özellikle </a:t>
            </a:r>
            <a:r>
              <a:rPr lang="tr-TR" dirty="0" err="1"/>
              <a:t>Authorization</a:t>
            </a:r>
            <a:r>
              <a:rPr lang="tr-TR" dirty="0"/>
              <a:t> gibi güvenlik başlıklarına) izin verilir.</a:t>
            </a:r>
          </a:p>
          <a:p>
            <a:r>
              <a:rPr lang="tr-TR" dirty="0" err="1"/>
              <a:t>allowCredentials</a:t>
            </a:r>
            <a:r>
              <a:rPr lang="tr-TR" dirty="0"/>
              <a:t>(</a:t>
            </a:r>
            <a:r>
              <a:rPr lang="tr-TR" dirty="0" err="1"/>
              <a:t>true</a:t>
            </a:r>
            <a:r>
              <a:rPr lang="tr-TR" dirty="0"/>
              <a:t>) ile </a:t>
            </a:r>
            <a:r>
              <a:rPr lang="tr-TR" dirty="0" err="1"/>
              <a:t>cookie</a:t>
            </a:r>
            <a:r>
              <a:rPr lang="tr-TR" dirty="0"/>
              <a:t> veya JWT </a:t>
            </a:r>
            <a:r>
              <a:rPr lang="tr-TR" dirty="0" err="1"/>
              <a:t>token</a:t>
            </a:r>
            <a:r>
              <a:rPr lang="tr-TR" dirty="0"/>
              <a:t> gibi kimlik bilgileri içeren isteklerin taşınmasına izin verilir.</a:t>
            </a:r>
          </a:p>
          <a:p>
            <a:r>
              <a:rPr lang="tr-TR" dirty="0"/>
              <a:t>💡 </a:t>
            </a:r>
            <a:r>
              <a:rPr lang="tr-TR" b="1" dirty="0"/>
              <a:t>Özellikle </a:t>
            </a:r>
            <a:r>
              <a:rPr lang="tr-TR" b="1" dirty="0" err="1"/>
              <a:t>Swagger</a:t>
            </a:r>
            <a:r>
              <a:rPr lang="tr-TR" b="1" dirty="0"/>
              <a:t> UI'da </a:t>
            </a:r>
            <a:r>
              <a:rPr lang="tr-TR" b="1" dirty="0" err="1"/>
              <a:t>preflight</a:t>
            </a:r>
            <a:r>
              <a:rPr lang="tr-TR" b="1" dirty="0"/>
              <a:t> (OPTIONS) istekleri atıldığında bu yapı olmazsa dokümantasyon arayüzü çalışmaz.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5632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sınıf, projenin </a:t>
            </a:r>
            <a:r>
              <a:rPr lang="tr-TR" dirty="0" err="1"/>
              <a:t>Swagger</a:t>
            </a:r>
            <a:r>
              <a:rPr lang="tr-TR" dirty="0"/>
              <a:t>/</a:t>
            </a:r>
            <a:r>
              <a:rPr lang="tr-TR" dirty="0" err="1"/>
              <a:t>OpenAPI</a:t>
            </a:r>
            <a:r>
              <a:rPr lang="tr-TR" dirty="0"/>
              <a:t> dokümantasyonuna özel meta bilgiler eklemek için kullanılır. </a:t>
            </a:r>
            <a:r>
              <a:rPr lang="tr-TR" dirty="0" err="1"/>
              <a:t>Swagger</a:t>
            </a:r>
            <a:r>
              <a:rPr lang="tr-TR" dirty="0"/>
              <a:t> arayüzü sadece </a:t>
            </a:r>
            <a:r>
              <a:rPr lang="tr-TR" dirty="0" err="1"/>
              <a:t>endpoint’leri</a:t>
            </a:r>
            <a:r>
              <a:rPr lang="tr-TR" dirty="0"/>
              <a:t> göstermekle kalmaz, aynı zamanda üst kısımda proje hakkında bilgi de verebilir. Bu yapı bunu sağlar.</a:t>
            </a:r>
          </a:p>
          <a:p>
            <a:r>
              <a:rPr lang="tr-TR" dirty="0"/>
              <a:t>📌 </a:t>
            </a:r>
            <a:r>
              <a:rPr lang="tr-TR" b="1" dirty="0"/>
              <a:t>Ne yapar?</a:t>
            </a:r>
            <a:endParaRPr lang="tr-TR" dirty="0"/>
          </a:p>
          <a:p>
            <a:r>
              <a:rPr lang="tr-TR" dirty="0"/>
              <a:t>@Configuration </a:t>
            </a:r>
            <a:r>
              <a:rPr lang="tr-TR" dirty="0" err="1"/>
              <a:t>anotasyonu</a:t>
            </a:r>
            <a:r>
              <a:rPr lang="tr-TR" dirty="0"/>
              <a:t> ile </a:t>
            </a:r>
            <a:r>
              <a:rPr lang="tr-TR" dirty="0" err="1"/>
              <a:t>Spring'e</a:t>
            </a:r>
            <a:r>
              <a:rPr lang="tr-TR" dirty="0"/>
              <a:t> bir konfigürasyon sınıfı olduğunu bildirir.</a:t>
            </a:r>
          </a:p>
          <a:p>
            <a:r>
              <a:rPr lang="tr-TR" dirty="0"/>
              <a:t>@Bean </a:t>
            </a:r>
            <a:r>
              <a:rPr lang="tr-TR" dirty="0" err="1"/>
              <a:t>anotasyonu</a:t>
            </a:r>
            <a:r>
              <a:rPr lang="tr-TR" dirty="0"/>
              <a:t> ile </a:t>
            </a:r>
            <a:r>
              <a:rPr lang="tr-TR" dirty="0" err="1"/>
              <a:t>OpenAPI</a:t>
            </a:r>
            <a:r>
              <a:rPr lang="tr-TR" dirty="0"/>
              <a:t> tipinde bir yapı döndürür.</a:t>
            </a:r>
          </a:p>
          <a:p>
            <a:r>
              <a:rPr lang="tr-TR" dirty="0"/>
              <a:t>.</a:t>
            </a:r>
            <a:r>
              <a:rPr lang="tr-TR" dirty="0" err="1"/>
              <a:t>info</a:t>
            </a:r>
            <a:r>
              <a:rPr lang="tr-TR" dirty="0"/>
              <a:t>() metodu ile </a:t>
            </a:r>
            <a:r>
              <a:rPr lang="tr-TR" dirty="0" err="1"/>
              <a:t>Swagger</a:t>
            </a:r>
            <a:r>
              <a:rPr lang="tr-TR" dirty="0"/>
              <a:t> dokümantasyonuna:</a:t>
            </a:r>
          </a:p>
          <a:p>
            <a:pPr lvl="1"/>
            <a:r>
              <a:rPr lang="tr-TR" b="1" dirty="0"/>
              <a:t>Proje adı</a:t>
            </a:r>
            <a:r>
              <a:rPr lang="tr-TR" dirty="0"/>
              <a:t> (</a:t>
            </a:r>
            <a:r>
              <a:rPr lang="tr-TR" dirty="0" err="1"/>
              <a:t>title</a:t>
            </a:r>
            <a:r>
              <a:rPr lang="tr-TR" dirty="0"/>
              <a:t>)</a:t>
            </a:r>
          </a:p>
          <a:p>
            <a:pPr lvl="1"/>
            <a:r>
              <a:rPr lang="tr-TR" b="1" dirty="0"/>
              <a:t>Versiyon</a:t>
            </a:r>
            <a:r>
              <a:rPr lang="tr-TR" dirty="0"/>
              <a:t> bilgisi</a:t>
            </a:r>
          </a:p>
          <a:p>
            <a:pPr lvl="1"/>
            <a:r>
              <a:rPr lang="tr-TR" b="1" dirty="0"/>
              <a:t>Açıklama</a:t>
            </a:r>
            <a:r>
              <a:rPr lang="tr-TR" dirty="0"/>
              <a:t> metni</a:t>
            </a:r>
          </a:p>
          <a:p>
            <a:pPr lvl="1"/>
            <a:r>
              <a:rPr lang="tr-TR" b="1" dirty="0"/>
              <a:t>Geliştirici adı ve e-posta adresi</a:t>
            </a:r>
            <a:r>
              <a:rPr lang="tr-TR" dirty="0"/>
              <a:t> gibi meta veriler eklenir.</a:t>
            </a:r>
          </a:p>
          <a:p>
            <a:r>
              <a:rPr lang="tr-TR" dirty="0"/>
              <a:t>📌 </a:t>
            </a:r>
            <a:r>
              <a:rPr lang="tr-TR" b="1" dirty="0" err="1"/>
              <a:t>Swagger</a:t>
            </a:r>
            <a:r>
              <a:rPr lang="tr-TR" b="1" dirty="0"/>
              <a:t> UI’da nerede görünür?</a:t>
            </a:r>
            <a:endParaRPr lang="tr-TR" dirty="0"/>
          </a:p>
          <a:p>
            <a:r>
              <a:rPr lang="tr-TR" dirty="0"/>
              <a:t>http://localhost:{port}/swagger-ui.html adresine gittiğimizde sayfanın üst kısmında veya </a:t>
            </a:r>
            <a:r>
              <a:rPr lang="tr-TR" b="1" dirty="0"/>
              <a:t>“</a:t>
            </a:r>
            <a:r>
              <a:rPr lang="tr-TR" b="1" dirty="0" err="1"/>
              <a:t>Info</a:t>
            </a:r>
            <a:r>
              <a:rPr lang="tr-TR" b="1" dirty="0"/>
              <a:t>”</a:t>
            </a:r>
            <a:r>
              <a:rPr lang="tr-TR" dirty="0"/>
              <a:t> başlığı altında bu bilgiler görünür.</a:t>
            </a:r>
          </a:p>
          <a:p>
            <a:r>
              <a:rPr lang="tr-TR" dirty="0"/>
              <a:t>📌 </a:t>
            </a:r>
            <a:r>
              <a:rPr lang="tr-TR" b="1" dirty="0"/>
              <a:t>Avantajları:</a:t>
            </a:r>
            <a:endParaRPr lang="tr-TR" dirty="0"/>
          </a:p>
          <a:p>
            <a:r>
              <a:rPr lang="tr-TR" dirty="0"/>
              <a:t>Dokümantasyonu profesyonel hale getirir.</a:t>
            </a:r>
          </a:p>
          <a:p>
            <a:r>
              <a:rPr lang="tr-TR" dirty="0" err="1"/>
              <a:t>API’yi</a:t>
            </a:r>
            <a:r>
              <a:rPr lang="tr-TR" dirty="0"/>
              <a:t> kullanan geliştiriciler, projenin sahibi ve iletişim kişisi hakkında bilgi alabilir.</a:t>
            </a:r>
          </a:p>
          <a:p>
            <a:r>
              <a:rPr lang="tr-TR" dirty="0"/>
              <a:t>Özellikle büyük projelerde çoklu servisler arasında kim neyi geliştirdi, ne iş yapıyor gibi bilgiler </a:t>
            </a:r>
            <a:r>
              <a:rPr lang="tr-TR" dirty="0" err="1"/>
              <a:t>Swagger</a:t>
            </a:r>
            <a:r>
              <a:rPr lang="tr-TR" dirty="0"/>
              <a:t> üzerinden erişilebilir olur.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7729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📌 </a:t>
            </a:r>
            <a:r>
              <a:rPr lang="tr-TR" b="1" dirty="0"/>
              <a:t>Avantajları:</a:t>
            </a:r>
            <a:endParaRPr lang="tr-TR" dirty="0"/>
          </a:p>
          <a:p>
            <a:r>
              <a:rPr lang="tr-TR" dirty="0"/>
              <a:t>Her servisin </a:t>
            </a:r>
            <a:r>
              <a:rPr lang="tr-TR" dirty="0" err="1"/>
              <a:t>Swagger</a:t>
            </a:r>
            <a:r>
              <a:rPr lang="tr-TR" dirty="0"/>
              <a:t> arayüzü izole olur, çakışma yaşanmaz.</a:t>
            </a:r>
          </a:p>
          <a:p>
            <a:r>
              <a:rPr lang="tr-TR" dirty="0"/>
              <a:t>Gateway üstünden merkezi </a:t>
            </a:r>
            <a:r>
              <a:rPr lang="tr-TR" dirty="0" err="1"/>
              <a:t>Swagger</a:t>
            </a:r>
            <a:r>
              <a:rPr lang="tr-TR" dirty="0"/>
              <a:t> erişimi sağlanır.</a:t>
            </a:r>
          </a:p>
          <a:p>
            <a:r>
              <a:rPr lang="tr-TR" dirty="0"/>
              <a:t>Test ve </a:t>
            </a:r>
            <a:r>
              <a:rPr lang="tr-TR" dirty="0" err="1"/>
              <a:t>dökümantasyon</a:t>
            </a:r>
            <a:r>
              <a:rPr lang="tr-TR" dirty="0"/>
              <a:t> işlemleri tek noktadan yönetilebilir.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7093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yapı sayesinde her servis loglarını hem terminale hem de </a:t>
            </a:r>
            <a:r>
              <a:rPr lang="tr-TR" dirty="0" err="1"/>
              <a:t>logs</a:t>
            </a:r>
            <a:r>
              <a:rPr lang="tr-TR" dirty="0"/>
              <a:t>/&lt;servis-adı&gt;/&lt;servis-adı&gt;.log şeklinde günlük dosyalara yazar. </a:t>
            </a:r>
            <a:r>
              <a:rPr lang="tr-TR" dirty="0" err="1"/>
              <a:t>Prod</a:t>
            </a:r>
            <a:r>
              <a:rPr lang="tr-TR" dirty="0"/>
              <a:t> ortamı için güçlü, geliştirici için kullanışlıdır.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1581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apigateway</a:t>
            </a:r>
            <a:r>
              <a:rPr lang="tr-TR" dirty="0"/>
              <a:t>: 8080 </a:t>
            </a:r>
          </a:p>
          <a:p>
            <a:r>
              <a:rPr lang="tr-TR" dirty="0" err="1"/>
              <a:t>notificationservice</a:t>
            </a:r>
            <a:r>
              <a:rPr lang="tr-TR" dirty="0"/>
              <a:t>: 8085</a:t>
            </a:r>
          </a:p>
          <a:p>
            <a:r>
              <a:rPr lang="tr-TR" dirty="0" err="1"/>
              <a:t>petservice</a:t>
            </a:r>
            <a:r>
              <a:rPr lang="tr-TR" dirty="0"/>
              <a:t>: 8083 </a:t>
            </a:r>
          </a:p>
          <a:p>
            <a:r>
              <a:rPr lang="tr-TR" dirty="0" err="1"/>
              <a:t>userservice</a:t>
            </a:r>
            <a:r>
              <a:rPr lang="tr-TR" dirty="0"/>
              <a:t>: 8082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302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45E37-4DFA-4E25-8A8E-D33A1EFA3C4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1895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6EFF-39A7-CBCF-D64A-4C2AD9F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B9B44-A36A-8820-F10F-EC08F44BF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448D9-B4EC-3753-5D75-BC9CC7BD5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E7BFF-491C-64A8-547A-1867028CF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513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654C-3355-C10C-FABC-F6DEAF568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BD991-FCA4-B3E7-FDE7-8CBB12EE5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9DB65-6C57-5ABB-8738-6F9600BB2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i="1" dirty="0"/>
              <a:t>Detaylı kurulum ve metrik açıklamalar: </a:t>
            </a:r>
            <a:r>
              <a:rPr lang="tr-TR" i="1" dirty="0" err="1"/>
              <a:t>Gözlemlenebilirlik</a:t>
            </a:r>
            <a:r>
              <a:rPr lang="tr-TR" i="1" dirty="0"/>
              <a:t> Kullanım Kılavuzu'na bakın.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A40B5-3FC5-E320-62AB-7E1F849AC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8428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Jira</a:t>
            </a:r>
            <a:endParaRPr lang="tr-TR" dirty="0"/>
          </a:p>
          <a:p>
            <a:r>
              <a:rPr lang="tr-TR" dirty="0"/>
              <a:t>https://resources.kanban.university/wp-content/uploads/2021/07/The-Official-Kanban-Guide_Turkish_US.pdf?utm_source=chatgpt.com bunu okudum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00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67CD0-5E41-A13B-5361-73FAAFE56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6E871-6FD5-0890-7215-E62C71B74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334EF-E5EC-4B13-5F0F-E135C23D2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DAD7C-5809-B5D7-181F-9C1B097A2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0134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3191C-1AFB-97EC-7640-9E9103D9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F63CA-780D-DD77-D0BE-055476FEB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D060D-7114-B868-706F-A293E76E4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1C3AA-23F2-1F95-CA29-678FCF698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8212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F14FF-9494-0764-5CF6-51E3FBC2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E9463-379F-8A5D-31B7-5AD73960E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991F3-D030-40D2-154F-367A51D5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FB07A-669E-917A-9402-65D1EF554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63AA2-B8B3-4DE9-A6A6-6BF6B43D60A1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856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E41D-FCA4-9130-88C4-79D77995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4F90D-A803-7D72-A4BB-55195EA69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22DAC-5C52-CFE1-4F4D-44073A6A7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AE44B-38B5-FCD4-56C6-7005F9C53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63AA2-B8B3-4DE9-A6A6-6BF6B43D60A1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836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F984-DDFE-C0E9-2BC8-F9A35C41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66048-A3E4-3324-A848-87DB3A9B2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6B50D-2C5A-A457-D27F-21B7007D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AD32-B7CA-25CB-061F-B8CEED532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63AA2-B8B3-4DE9-A6A6-6BF6B43D60A1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252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/>
              <a:t>openjdk:21:</a:t>
            </a:r>
            <a:r>
              <a:rPr lang="tr-TR" dirty="0"/>
              <a:t> Java 21 yüklü bir temel imaj kullanılarak uygulamanın çalışacağı ortam hazırlanır.</a:t>
            </a:r>
          </a:p>
          <a:p>
            <a:r>
              <a:rPr lang="tr-TR" b="1" dirty="0"/>
              <a:t>JAR kopyalama:</a:t>
            </a:r>
            <a:r>
              <a:rPr lang="tr-TR" dirty="0"/>
              <a:t> Derlenmiş .</a:t>
            </a:r>
            <a:r>
              <a:rPr lang="tr-TR" dirty="0" err="1"/>
              <a:t>jar</a:t>
            </a:r>
            <a:r>
              <a:rPr lang="tr-TR" dirty="0"/>
              <a:t> dosyası </a:t>
            </a:r>
            <a:r>
              <a:rPr lang="tr-TR" dirty="0" err="1"/>
              <a:t>Docker</a:t>
            </a:r>
            <a:r>
              <a:rPr lang="tr-TR" dirty="0"/>
              <a:t> imajının içine kopyalanarak çalıştırılmaya hazır hale getirilir.</a:t>
            </a:r>
          </a:p>
          <a:p>
            <a:r>
              <a:rPr lang="tr-TR" b="1" dirty="0"/>
              <a:t>ENTRYPOINT:</a:t>
            </a:r>
            <a:r>
              <a:rPr lang="tr-TR" dirty="0"/>
              <a:t> Konteyner başlatıldığında çalışacak olan java -</a:t>
            </a:r>
            <a:r>
              <a:rPr lang="tr-TR" dirty="0" err="1"/>
              <a:t>jar</a:t>
            </a:r>
            <a:r>
              <a:rPr lang="tr-TR" dirty="0"/>
              <a:t> komutu tanımlanır ve uygulama otomatik olarak başlatılır.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00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Projeye yapay zeka desteği eklemek için </a:t>
            </a:r>
            <a:r>
              <a:rPr lang="tr-TR" dirty="0" err="1"/>
              <a:t>HuggingFace</a:t>
            </a:r>
            <a:r>
              <a:rPr lang="tr-TR" dirty="0"/>
              <a:t> </a:t>
            </a:r>
            <a:r>
              <a:rPr lang="tr-TR" dirty="0" err="1"/>
              <a:t>API’sini</a:t>
            </a:r>
            <a:r>
              <a:rPr lang="tr-TR" dirty="0"/>
              <a:t> entegre ettim.</a:t>
            </a:r>
            <a:br>
              <a:rPr lang="tr-TR" dirty="0"/>
            </a:br>
            <a:r>
              <a:rPr lang="tr-TR" dirty="0"/>
              <a:t>Ama sadece </a:t>
            </a:r>
            <a:r>
              <a:rPr lang="tr-TR" dirty="0" err="1"/>
              <a:t>API’ye</a:t>
            </a:r>
            <a:r>
              <a:rPr lang="tr-TR" dirty="0"/>
              <a:t> veri göndermedim, önce duyguyu analiz ettirecek anlamlı cümleleri biz oluşturdum.</a:t>
            </a:r>
          </a:p>
          <a:p>
            <a:r>
              <a:rPr lang="tr-TR" dirty="0"/>
              <a:t>Kullanıcının yaptığı aktiviteler günlük olarak toplanıyor.</a:t>
            </a:r>
            <a:br>
              <a:rPr lang="tr-TR" dirty="0"/>
            </a:br>
            <a:r>
              <a:rPr lang="tr-TR" dirty="0"/>
              <a:t>Beslenme, yürüyüş, oyun, temizlik gibi eylemler sayılıyor ve buna göre bir metin oluşturuluyor.</a:t>
            </a:r>
          </a:p>
          <a:p>
            <a:r>
              <a:rPr lang="tr-TR" dirty="0"/>
              <a:t>Bu işlem </a:t>
            </a:r>
            <a:r>
              <a:rPr lang="tr-TR" dirty="0" err="1"/>
              <a:t>PetMoodSentenceGenerator</a:t>
            </a:r>
            <a:r>
              <a:rPr lang="tr-TR" dirty="0"/>
              <a:t> sınıfında yapılıyor.</a:t>
            </a:r>
            <a:br>
              <a:rPr lang="tr-TR" dirty="0"/>
            </a:br>
            <a:r>
              <a:rPr lang="tr-TR" dirty="0"/>
              <a:t>Örnek üretilen cümle:</a:t>
            </a:r>
          </a:p>
          <a:p>
            <a:r>
              <a:rPr lang="tr-TR" dirty="0"/>
              <a:t>“</a:t>
            </a:r>
            <a:r>
              <a:rPr lang="tr-TR" dirty="0" err="1"/>
              <a:t>Today</a:t>
            </a:r>
            <a:r>
              <a:rPr lang="tr-TR" dirty="0"/>
              <a:t>, </a:t>
            </a:r>
            <a:r>
              <a:rPr lang="tr-TR" dirty="0" err="1"/>
              <a:t>my</a:t>
            </a:r>
            <a:r>
              <a:rPr lang="tr-TR" dirty="0"/>
              <a:t> pet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well</a:t>
            </a:r>
            <a:r>
              <a:rPr lang="tr-TR" dirty="0"/>
              <a:t> fed, </a:t>
            </a:r>
            <a:r>
              <a:rPr lang="tr-TR" dirty="0" err="1"/>
              <a:t>played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had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fun</a:t>
            </a:r>
            <a:r>
              <a:rPr lang="tr-TR" dirty="0"/>
              <a:t>,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clean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fresh</a:t>
            </a:r>
            <a:r>
              <a:rPr lang="tr-TR" dirty="0"/>
              <a:t>, but </a:t>
            </a:r>
            <a:r>
              <a:rPr lang="tr-TR" dirty="0" err="1"/>
              <a:t>stayed</a:t>
            </a:r>
            <a:r>
              <a:rPr lang="tr-TR" dirty="0"/>
              <a:t> inside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fresh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.”</a:t>
            </a:r>
          </a:p>
          <a:p>
            <a:r>
              <a:rPr lang="tr-TR" dirty="0"/>
              <a:t>Bu cümle doğrudan AI modeline gönderiliyor.</a:t>
            </a:r>
          </a:p>
          <a:p>
            <a:endParaRPr lang="tr-TR" dirty="0"/>
          </a:p>
          <a:p>
            <a:r>
              <a:rPr lang="tr-TR" dirty="0"/>
              <a:t>Ürettiğimiz bu İngilizce cümleyi </a:t>
            </a:r>
            <a:r>
              <a:rPr lang="tr-TR" dirty="0" err="1"/>
              <a:t>HuggingFace’in</a:t>
            </a:r>
            <a:r>
              <a:rPr lang="tr-TR" dirty="0"/>
              <a:t> duygu tanıma </a:t>
            </a:r>
            <a:r>
              <a:rPr lang="tr-TR" dirty="0" err="1"/>
              <a:t>API’sine</a:t>
            </a:r>
            <a:r>
              <a:rPr lang="tr-TR" dirty="0"/>
              <a:t> gönderiyoruz.</a:t>
            </a:r>
            <a:br>
              <a:rPr lang="tr-TR" dirty="0"/>
            </a:br>
            <a:r>
              <a:rPr lang="tr-TR" dirty="0"/>
              <a:t>Kullandığımız model: j-</a:t>
            </a:r>
            <a:r>
              <a:rPr lang="tr-TR" dirty="0" err="1"/>
              <a:t>hartmann</a:t>
            </a:r>
            <a:r>
              <a:rPr lang="tr-TR" dirty="0"/>
              <a:t>/</a:t>
            </a:r>
            <a:r>
              <a:rPr lang="tr-TR" dirty="0" err="1"/>
              <a:t>emotion-english-distilroberta-base</a:t>
            </a:r>
            <a:endParaRPr lang="tr-TR" dirty="0"/>
          </a:p>
          <a:p>
            <a:r>
              <a:rPr lang="tr-TR" dirty="0"/>
              <a:t>Girdi: Oluşturduğumuz cümle</a:t>
            </a:r>
            <a:br>
              <a:rPr lang="tr-TR" dirty="0"/>
            </a:br>
            <a:r>
              <a:rPr lang="tr-TR" dirty="0"/>
              <a:t>Çıktı: </a:t>
            </a:r>
            <a:r>
              <a:rPr lang="tr-TR" dirty="0" err="1"/>
              <a:t>joy</a:t>
            </a:r>
            <a:r>
              <a:rPr lang="tr-TR" dirty="0"/>
              <a:t>, </a:t>
            </a:r>
            <a:r>
              <a:rPr lang="tr-TR" dirty="0" err="1"/>
              <a:t>sadness</a:t>
            </a:r>
            <a:r>
              <a:rPr lang="tr-TR" dirty="0"/>
              <a:t>, </a:t>
            </a:r>
            <a:r>
              <a:rPr lang="tr-TR" dirty="0" err="1"/>
              <a:t>anger</a:t>
            </a:r>
            <a:r>
              <a:rPr lang="tr-TR" dirty="0"/>
              <a:t>, </a:t>
            </a:r>
            <a:r>
              <a:rPr lang="tr-TR" dirty="0" err="1"/>
              <a:t>neutral</a:t>
            </a:r>
            <a:r>
              <a:rPr lang="tr-TR" dirty="0"/>
              <a:t> gibi bir </a:t>
            </a:r>
            <a:r>
              <a:rPr lang="tr-TR" dirty="0" err="1"/>
              <a:t>mood</a:t>
            </a:r>
            <a:r>
              <a:rPr lang="tr-TR" dirty="0"/>
              <a:t> etiketi</a:t>
            </a:r>
          </a:p>
          <a:p>
            <a:r>
              <a:rPr lang="tr-TR" dirty="0"/>
              <a:t>Bu işlem </a:t>
            </a:r>
            <a:r>
              <a:rPr lang="tr-TR" dirty="0" err="1"/>
              <a:t>PetMoodService</a:t>
            </a:r>
            <a:r>
              <a:rPr lang="tr-TR" dirty="0"/>
              <a:t> içinde yapılıyor.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6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slaytta, domain analizi sonucunda projemizi hangi servis yapısına böldüğümüzü görüyorsunuz.</a:t>
            </a:r>
          </a:p>
          <a:p>
            <a:r>
              <a:rPr lang="tr-TR" dirty="0"/>
              <a:t>“Kullanıcı işlemleri için </a:t>
            </a:r>
            <a:r>
              <a:rPr lang="tr-TR" dirty="0" err="1"/>
              <a:t>UserService</a:t>
            </a:r>
            <a:r>
              <a:rPr lang="tr-TR" dirty="0"/>
              <a:t>, evcil hayvan verileri için </a:t>
            </a:r>
            <a:r>
              <a:rPr lang="tr-TR" dirty="0" err="1"/>
              <a:t>PetService</a:t>
            </a:r>
            <a:r>
              <a:rPr lang="tr-TR" dirty="0"/>
              <a:t>, aktiviteler için de ayrı bir </a:t>
            </a:r>
            <a:r>
              <a:rPr lang="tr-TR" dirty="0" err="1"/>
              <a:t>ActivityService</a:t>
            </a:r>
            <a:r>
              <a:rPr lang="tr-TR" dirty="0"/>
              <a:t> tanımladık.</a:t>
            </a:r>
            <a:br>
              <a:rPr lang="tr-TR" dirty="0"/>
            </a:br>
            <a:r>
              <a:rPr lang="tr-TR" dirty="0"/>
              <a:t>“Bildirimleri yönetmek için </a:t>
            </a:r>
            <a:r>
              <a:rPr lang="tr-TR" dirty="0" err="1"/>
              <a:t>NotificationService</a:t>
            </a:r>
            <a:r>
              <a:rPr lang="tr-TR" dirty="0"/>
              <a:t> oluşturduk ve bunu </a:t>
            </a:r>
            <a:r>
              <a:rPr lang="tr-TR" dirty="0" err="1"/>
              <a:t>RabbitMQ</a:t>
            </a:r>
            <a:r>
              <a:rPr lang="tr-TR" dirty="0"/>
              <a:t> ile asenkron hale getirdik.</a:t>
            </a:r>
            <a:br>
              <a:rPr lang="tr-TR" dirty="0"/>
            </a:br>
            <a:r>
              <a:rPr lang="tr-TR" dirty="0"/>
              <a:t>Hava durumu verisini almak için de dış API kullanan bir </a:t>
            </a:r>
            <a:r>
              <a:rPr lang="tr-TR" dirty="0" err="1"/>
              <a:t>WeatherService</a:t>
            </a:r>
            <a:r>
              <a:rPr lang="tr-TR" dirty="0"/>
              <a:t> geliştirdik.”</a:t>
            </a:r>
          </a:p>
          <a:p>
            <a:r>
              <a:rPr lang="tr-TR" dirty="0"/>
              <a:t>“Tüm bu servislerin yönetimini API Gateway, </a:t>
            </a:r>
            <a:r>
              <a:rPr lang="tr-TR" dirty="0" err="1"/>
              <a:t>Config</a:t>
            </a:r>
            <a:r>
              <a:rPr lang="tr-TR" dirty="0"/>
              <a:t> Server ve </a:t>
            </a:r>
            <a:r>
              <a:rPr lang="tr-TR" dirty="0" err="1"/>
              <a:t>Eureka</a:t>
            </a:r>
            <a:r>
              <a:rPr lang="tr-TR" dirty="0"/>
              <a:t> ile sağladık.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274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6BF6C-56D9-2333-5EC3-E5E3F630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64C29-ADB3-90B9-5C63-64634A41F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077DF-34CF-49EA-9265-DECFEBF0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/>
              <a:t>✅ Neden </a:t>
            </a:r>
            <a:r>
              <a:rPr lang="tr-TR" b="1" dirty="0" err="1"/>
              <a:t>runs</a:t>
            </a:r>
            <a:r>
              <a:rPr lang="tr-TR" b="1" dirty="0"/>
              <a:t>-on: </a:t>
            </a:r>
            <a:r>
              <a:rPr lang="tr-TR" b="1" dirty="0" err="1"/>
              <a:t>ubuntu-latest</a:t>
            </a:r>
            <a:r>
              <a:rPr lang="tr-TR" b="1" dirty="0"/>
              <a:t>?</a:t>
            </a:r>
          </a:p>
          <a:p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Actions</a:t>
            </a:r>
            <a:r>
              <a:rPr lang="tr-TR" dirty="0"/>
              <a:t>, </a:t>
            </a:r>
            <a:r>
              <a:rPr lang="tr-TR" dirty="0" err="1"/>
              <a:t>job’ları</a:t>
            </a:r>
            <a:r>
              <a:rPr lang="tr-TR" dirty="0"/>
              <a:t> çalıştırmak için önceden tanımlanmış sanal makineleri kullanır. </a:t>
            </a:r>
            <a:r>
              <a:rPr lang="tr-TR" dirty="0" err="1"/>
              <a:t>ubuntu-latest</a:t>
            </a:r>
            <a:r>
              <a:rPr lang="tr-TR" dirty="0"/>
              <a:t> şu an en çok tercih edilen ortamdır. Neden mi?</a:t>
            </a:r>
          </a:p>
          <a:p>
            <a:r>
              <a:rPr lang="tr-TR" b="1" dirty="0"/>
              <a:t>🔹 Avantajları:</a:t>
            </a:r>
          </a:p>
          <a:p>
            <a:r>
              <a:rPr lang="tr-TR" dirty="0"/>
              <a:t>✅ </a:t>
            </a:r>
            <a:r>
              <a:rPr lang="tr-TR" b="1" dirty="0"/>
              <a:t>Hızlı başlar</a:t>
            </a:r>
            <a:r>
              <a:rPr lang="tr-TR" dirty="0"/>
              <a:t> ve düşük gecikme süresi vardır.</a:t>
            </a:r>
          </a:p>
          <a:p>
            <a:r>
              <a:rPr lang="tr-TR" dirty="0"/>
              <a:t>📦 Java, </a:t>
            </a:r>
            <a:r>
              <a:rPr lang="tr-TR" dirty="0" err="1"/>
              <a:t>Docker</a:t>
            </a:r>
            <a:r>
              <a:rPr lang="tr-TR" dirty="0"/>
              <a:t>, Git, </a:t>
            </a:r>
            <a:r>
              <a:rPr lang="tr-TR" dirty="0" err="1"/>
              <a:t>Maven</a:t>
            </a:r>
            <a:r>
              <a:rPr lang="tr-TR" dirty="0"/>
              <a:t> gibi araçlar önceden kurulu gelir.</a:t>
            </a:r>
          </a:p>
          <a:p>
            <a:r>
              <a:rPr lang="tr-TR" dirty="0"/>
              <a:t>💻 Açık kaynak projelerle çok uyumludur.</a:t>
            </a:r>
          </a:p>
          <a:p>
            <a:r>
              <a:rPr lang="tr-TR" dirty="0"/>
              <a:t>🌍 Geniş destek: </a:t>
            </a:r>
            <a:r>
              <a:rPr lang="tr-TR" dirty="0" err="1"/>
              <a:t>GitHub’ın</a:t>
            </a:r>
            <a:r>
              <a:rPr lang="tr-TR" dirty="0"/>
              <a:t> kendisi de birçok </a:t>
            </a:r>
            <a:r>
              <a:rPr lang="tr-TR" dirty="0" err="1"/>
              <a:t>Action’ı</a:t>
            </a:r>
            <a:r>
              <a:rPr lang="tr-TR" dirty="0"/>
              <a:t> bu ortamda test eder.</a:t>
            </a:r>
          </a:p>
          <a:p>
            <a:r>
              <a:rPr lang="tr-TR" dirty="0"/>
              <a:t>🔄 </a:t>
            </a:r>
            <a:r>
              <a:rPr lang="tr-TR" dirty="0" err="1"/>
              <a:t>ubuntu-latest</a:t>
            </a:r>
            <a:r>
              <a:rPr lang="tr-TR" dirty="0"/>
              <a:t> her zaman en güncel kararlı Ubuntu sürümünü kullanır (örneğin: Ubuntu 22.04).</a:t>
            </a:r>
          </a:p>
          <a:p>
            <a:r>
              <a:rPr lang="tr-TR" dirty="0"/>
              <a:t>🔧 Alternatifler: </a:t>
            </a:r>
            <a:r>
              <a:rPr lang="tr-TR" dirty="0" err="1"/>
              <a:t>windows-latest</a:t>
            </a:r>
            <a:r>
              <a:rPr lang="tr-TR" dirty="0"/>
              <a:t>, </a:t>
            </a:r>
            <a:r>
              <a:rPr lang="tr-TR" dirty="0" err="1"/>
              <a:t>macos-latest</a:t>
            </a:r>
            <a:r>
              <a:rPr lang="tr-TR" dirty="0"/>
              <a:t> gibi seçenekler de vardır ama genellikle daha yavaştır ve sınırlı kullanım sağlar.</a:t>
            </a:r>
          </a:p>
          <a:p>
            <a:r>
              <a:rPr lang="tr-TR" b="1" dirty="0"/>
              <a:t>✅ Neden </a:t>
            </a:r>
            <a:r>
              <a:rPr lang="tr-TR" b="1" dirty="0" err="1"/>
              <a:t>distribution</a:t>
            </a:r>
            <a:r>
              <a:rPr lang="tr-TR" b="1" dirty="0"/>
              <a:t>: '</a:t>
            </a:r>
            <a:r>
              <a:rPr lang="tr-TR" b="1" dirty="0" err="1"/>
              <a:t>temurin</a:t>
            </a:r>
            <a:r>
              <a:rPr lang="tr-TR" b="1" dirty="0"/>
              <a:t>' (Java için)?</a:t>
            </a:r>
          </a:p>
          <a:p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Actions</a:t>
            </a:r>
            <a:r>
              <a:rPr lang="tr-TR" dirty="0"/>
              <a:t> içinde setup-java ile Java kurulurken bir dağıtım (</a:t>
            </a:r>
            <a:r>
              <a:rPr lang="tr-TR" dirty="0" err="1"/>
              <a:t>distribution</a:t>
            </a:r>
            <a:r>
              <a:rPr lang="tr-TR" dirty="0"/>
              <a:t>) seçmek gerekir.</a:t>
            </a:r>
            <a:br>
              <a:rPr lang="tr-TR" dirty="0"/>
            </a:br>
            <a:r>
              <a:rPr lang="tr-TR" dirty="0" err="1"/>
              <a:t>temurin</a:t>
            </a:r>
            <a:r>
              <a:rPr lang="tr-TR" dirty="0"/>
              <a:t>, </a:t>
            </a:r>
            <a:r>
              <a:rPr lang="tr-TR" dirty="0" err="1"/>
              <a:t>Eclipse</a:t>
            </a:r>
            <a:r>
              <a:rPr lang="tr-TR" dirty="0"/>
              <a:t> Vakfı tarafından geliştirilen </a:t>
            </a:r>
            <a:r>
              <a:rPr lang="tr-TR" b="1" dirty="0"/>
              <a:t>güvenilir ve açık kaynaklı bir </a:t>
            </a:r>
            <a:r>
              <a:rPr lang="tr-TR" b="1" dirty="0" err="1"/>
              <a:t>OpenJDK</a:t>
            </a:r>
            <a:r>
              <a:rPr lang="tr-TR" b="1" dirty="0"/>
              <a:t> dağıtımıdır</a:t>
            </a:r>
            <a:r>
              <a:rPr lang="tr-TR" dirty="0"/>
              <a:t>.</a:t>
            </a:r>
          </a:p>
          <a:p>
            <a:r>
              <a:rPr lang="tr-TR" b="1" dirty="0"/>
              <a:t>🔹 Neden </a:t>
            </a:r>
            <a:r>
              <a:rPr lang="tr-TR" b="1" dirty="0" err="1"/>
              <a:t>Temurin</a:t>
            </a:r>
            <a:r>
              <a:rPr lang="tr-TR" b="1" dirty="0"/>
              <a:t>?</a:t>
            </a:r>
          </a:p>
          <a:p>
            <a:r>
              <a:rPr lang="tr-TR" dirty="0"/>
              <a:t>☑️ </a:t>
            </a:r>
            <a:r>
              <a:rPr lang="tr-TR" b="1" dirty="0"/>
              <a:t>Resmi </a:t>
            </a:r>
            <a:r>
              <a:rPr lang="tr-TR" b="1" dirty="0" err="1"/>
              <a:t>OpenJDK</a:t>
            </a:r>
            <a:r>
              <a:rPr lang="tr-TR" b="1" dirty="0"/>
              <a:t> uyumlu</a:t>
            </a:r>
            <a:r>
              <a:rPr lang="tr-TR" dirty="0"/>
              <a:t> ve güvenlidir.</a:t>
            </a:r>
          </a:p>
          <a:p>
            <a:r>
              <a:rPr lang="tr-TR" dirty="0"/>
              <a:t>🚀 </a:t>
            </a:r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Actions</a:t>
            </a:r>
            <a:r>
              <a:rPr lang="tr-TR" dirty="0"/>
              <a:t> için optimize edilmiştir (örneklerde varsayılan olarak önerilir).</a:t>
            </a:r>
          </a:p>
          <a:p>
            <a:r>
              <a:rPr lang="tr-TR" dirty="0"/>
              <a:t>🧩 </a:t>
            </a:r>
            <a:r>
              <a:rPr lang="tr-TR" dirty="0" err="1"/>
              <a:t>Maven</a:t>
            </a:r>
            <a:r>
              <a:rPr lang="tr-TR" dirty="0"/>
              <a:t> ve </a:t>
            </a:r>
            <a:r>
              <a:rPr lang="tr-TR" dirty="0" err="1"/>
              <a:t>Gradle</a:t>
            </a:r>
            <a:r>
              <a:rPr lang="tr-TR" dirty="0"/>
              <a:t> gibi araçlarla sorunsuz entegre olur.</a:t>
            </a:r>
          </a:p>
          <a:p>
            <a:r>
              <a:rPr lang="tr-TR" dirty="0"/>
              <a:t>☁️ Java 17, 21 gibi modern sürümleri eksiksiz destekler.</a:t>
            </a:r>
          </a:p>
          <a:p>
            <a:r>
              <a:rPr lang="tr-TR" dirty="0"/>
              <a:t>🔄 Alternatifler: </a:t>
            </a:r>
            <a:r>
              <a:rPr lang="tr-TR" dirty="0" err="1"/>
              <a:t>zulu</a:t>
            </a:r>
            <a:r>
              <a:rPr lang="tr-TR" dirty="0"/>
              <a:t>, </a:t>
            </a:r>
            <a:r>
              <a:rPr lang="tr-TR" dirty="0" err="1"/>
              <a:t>adopt</a:t>
            </a:r>
            <a:r>
              <a:rPr lang="tr-TR" dirty="0"/>
              <a:t>, </a:t>
            </a:r>
            <a:r>
              <a:rPr lang="tr-TR" dirty="0" err="1"/>
              <a:t>oracle</a:t>
            </a:r>
            <a:r>
              <a:rPr lang="tr-TR" dirty="0"/>
              <a:t> gibi dağıtımlar da vardır, ancak çoğu projede </a:t>
            </a:r>
            <a:r>
              <a:rPr lang="tr-TR" b="1" dirty="0" err="1"/>
              <a:t>temurin</a:t>
            </a:r>
            <a:r>
              <a:rPr lang="tr-TR" dirty="0"/>
              <a:t> tercih edilir çünkü lisans açısından risksiz ve güncel desteklidir.</a:t>
            </a:r>
          </a:p>
          <a:p>
            <a:r>
              <a:rPr lang="tr-TR" b="1" dirty="0"/>
              <a:t>🎯 Sunumda Söyleyebileceğin Cümle:</a:t>
            </a:r>
          </a:p>
          <a:p>
            <a:r>
              <a:rPr lang="tr-TR" dirty="0"/>
              <a:t>“CI işlemini Ubuntu tabanlı sistemde çalıştırıyoruz çünkü Java, </a:t>
            </a:r>
            <a:r>
              <a:rPr lang="tr-TR" dirty="0" err="1"/>
              <a:t>Docker</a:t>
            </a:r>
            <a:r>
              <a:rPr lang="tr-TR" dirty="0"/>
              <a:t> gibi araçlar hazır geliyor. Java için </a:t>
            </a:r>
            <a:r>
              <a:rPr lang="tr-TR" dirty="0" err="1"/>
              <a:t>Temurin</a:t>
            </a:r>
            <a:r>
              <a:rPr lang="tr-TR" dirty="0"/>
              <a:t> seçtik çünkü açık kaynak, güvenli ve </a:t>
            </a:r>
            <a:r>
              <a:rPr lang="tr-TR" dirty="0" err="1"/>
              <a:t>GitHub</a:t>
            </a:r>
            <a:r>
              <a:rPr lang="tr-TR" dirty="0"/>
              <a:t> tarafından doğrudan destekleniyor.”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8D07-220F-0AEE-3FE6-7705F3348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5902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834B6-D2A7-283C-7823-5A079061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7A284-09DE-B2B7-AA06-F0814B8D5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AE4A8-6858-7AAA-4D54-29B30B50B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Sonar ile birlikte bu daha sonra güncellendi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F7683-8CF2-44E9-A217-62E139799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147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1944F-930E-0EC6-C83B-2DA90B7CA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6BCBF-EC6E-0627-9EAB-7AF59CB14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2935D-F2D0-C9A2-59B5-BB70A2C9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Sonar ile birlikte bu daha sonra güncellendi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FA70C-2A3D-7064-9E77-235E11DDF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389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Testleri kod kısmından bak ne işe yarıyor nerde ne var 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75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SonarQube</a:t>
            </a:r>
            <a:r>
              <a:rPr lang="tr-TR" dirty="0"/>
              <a:t>, yazılım projelerinde </a:t>
            </a:r>
            <a:r>
              <a:rPr lang="tr-TR" b="1" dirty="0"/>
              <a:t>kod kalitesini analiz eden ve hata, güvenlik açığı, kod tekrarı gibi sorunları tespit eden bir araçtır.</a:t>
            </a:r>
            <a:br>
              <a:rPr lang="tr-TR" dirty="0"/>
            </a:br>
            <a:r>
              <a:rPr lang="tr-TR" dirty="0"/>
              <a:t>CI/CD süreçlerine entegre edilerek her </a:t>
            </a:r>
            <a:r>
              <a:rPr lang="tr-TR" dirty="0" err="1"/>
              <a:t>build</a:t>
            </a:r>
            <a:r>
              <a:rPr lang="tr-TR" dirty="0"/>
              <a:t> sonrası kod otomatik analiz edilir.</a:t>
            </a:r>
          </a:p>
          <a:p>
            <a:endParaRPr lang="tr-TR" dirty="0"/>
          </a:p>
          <a:p>
            <a:r>
              <a:rPr lang="tr-TR" dirty="0" err="1"/>
              <a:t>SonarQube</a:t>
            </a:r>
            <a:r>
              <a:rPr lang="tr-TR" dirty="0"/>
              <a:t>, projemde hem manuel kod gözlemini desteklemek hem de otomatik kalite denetimi sağlamak için kullanıldı.</a:t>
            </a:r>
            <a:br>
              <a:rPr lang="tr-TR" dirty="0"/>
            </a:br>
            <a:r>
              <a:rPr lang="tr-TR" dirty="0"/>
              <a:t>Her servis ayrı ayrı analiz edildi. Yeni yazılan kodlarda hataların az olması, kod tekrarının olmaması ve test kapsamının yüksek olması kaliteyi artırıyor.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03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BB7D1-1AEE-EF2F-800A-93CA637F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5521F-FACE-6917-D836-3F9BF9D89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F727F-F05B-510E-E93C-E6A6C76B5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Her </a:t>
            </a:r>
            <a:r>
              <a:rPr lang="tr-TR" dirty="0" err="1"/>
              <a:t>srvis</a:t>
            </a:r>
            <a:r>
              <a:rPr lang="tr-TR" dirty="0"/>
              <a:t> için </a:t>
            </a:r>
            <a:r>
              <a:rPr lang="tr-TR" dirty="0" err="1"/>
              <a:t>SonarCloud</a:t>
            </a:r>
            <a:r>
              <a:rPr lang="tr-TR" dirty="0"/>
              <a:t> Analysis eklendi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1F-BDAC-5130-09A5-726499DD2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75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Her servis için eklendi bunlar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Kod kalitesi analizinin en önemli kısımlarından biri test kapsamıdır.</a:t>
            </a:r>
            <a:br>
              <a:rPr lang="tr-TR" dirty="0"/>
            </a:br>
            <a:r>
              <a:rPr lang="tr-TR" dirty="0"/>
              <a:t>Ben bu kapsamı ölçmek için </a:t>
            </a:r>
            <a:r>
              <a:rPr lang="tr-TR" dirty="0" err="1"/>
              <a:t>JaCoCo</a:t>
            </a:r>
            <a:r>
              <a:rPr lang="tr-TR" dirty="0"/>
              <a:t> kullandım.</a:t>
            </a:r>
            <a:br>
              <a:rPr lang="tr-TR" dirty="0"/>
            </a:br>
            <a:r>
              <a:rPr lang="tr-TR" dirty="0" err="1"/>
              <a:t>JaCoCo</a:t>
            </a:r>
            <a:r>
              <a:rPr lang="tr-TR" dirty="0"/>
              <a:t>, testlerin hangi satırları çalıştırdığını ölçen bir araç.</a:t>
            </a:r>
            <a:br>
              <a:rPr lang="tr-TR" dirty="0"/>
            </a:br>
            <a:r>
              <a:rPr lang="tr-TR" dirty="0" err="1"/>
              <a:t>SonarQube</a:t>
            </a:r>
            <a:r>
              <a:rPr lang="tr-TR" dirty="0"/>
              <a:t> da bu verileri jacoco.xml dosyasından okuyarak </a:t>
            </a:r>
            <a:r>
              <a:rPr lang="tr-TR" dirty="0" err="1"/>
              <a:t>coverage</a:t>
            </a:r>
            <a:r>
              <a:rPr lang="tr-TR" dirty="0"/>
              <a:t> yüzdesini hesaplıyor.</a:t>
            </a:r>
            <a:br>
              <a:rPr lang="tr-TR" dirty="0"/>
            </a:br>
            <a:r>
              <a:rPr lang="tr-TR" dirty="0"/>
              <a:t>Bu yapı sayesinde CI/CD </a:t>
            </a:r>
            <a:r>
              <a:rPr lang="tr-TR" dirty="0" err="1"/>
              <a:t>pipeline’ımda</a:t>
            </a:r>
            <a:r>
              <a:rPr lang="tr-TR" dirty="0"/>
              <a:t> kodun testlerle ne kadar kapsandığını her </a:t>
            </a:r>
            <a:r>
              <a:rPr lang="tr-TR" dirty="0" err="1"/>
              <a:t>commit’te</a:t>
            </a:r>
            <a:r>
              <a:rPr lang="tr-TR" dirty="0"/>
              <a:t> kontrol etmiş oldum.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74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err="1"/>
              <a:t>Kanban</a:t>
            </a:r>
            <a:r>
              <a:rPr lang="tr-TR" b="1" dirty="0"/>
              <a:t> metodolojisi</a:t>
            </a:r>
            <a:r>
              <a:rPr lang="tr-TR" dirty="0"/>
              <a:t>, yazılım geliştirme ve proje yönetiminde işlerin görselleştirilerek yönetilmesini sağlayan çevik (agile) bir yöntemdir. Temel amacı, işleri küçük parçalara bölerek </a:t>
            </a:r>
            <a:r>
              <a:rPr lang="tr-TR" b="1" dirty="0"/>
              <a:t>akış odaklı</a:t>
            </a:r>
            <a:r>
              <a:rPr lang="tr-TR" dirty="0"/>
              <a:t> ve </a:t>
            </a:r>
            <a:r>
              <a:rPr lang="tr-TR" b="1" dirty="0"/>
              <a:t>sürekli teslim</a:t>
            </a:r>
            <a:r>
              <a:rPr lang="tr-TR" dirty="0"/>
              <a:t> sağlayan bir sistem kurmaktır.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56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53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“Projede servisleri ayağa kaldırmak için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Compose</a:t>
            </a:r>
            <a:r>
              <a:rPr lang="tr-TR" dirty="0"/>
              <a:t> kullandık.”</a:t>
            </a:r>
          </a:p>
          <a:p>
            <a:r>
              <a:rPr lang="tr-TR" dirty="0"/>
              <a:t>“</a:t>
            </a:r>
            <a:r>
              <a:rPr lang="tr-TR" dirty="0" err="1"/>
              <a:t>PostgreSQL</a:t>
            </a:r>
            <a:r>
              <a:rPr lang="tr-TR" dirty="0"/>
              <a:t> </a:t>
            </a:r>
            <a:r>
              <a:rPr lang="tr-TR" dirty="0" err="1"/>
              <a:t>veritabanı</a:t>
            </a:r>
            <a:r>
              <a:rPr lang="tr-TR" dirty="0"/>
              <a:t> ve </a:t>
            </a:r>
            <a:r>
              <a:rPr lang="tr-TR" dirty="0" err="1"/>
              <a:t>RabbitMQ</a:t>
            </a:r>
            <a:r>
              <a:rPr lang="tr-TR" dirty="0"/>
              <a:t> mesaj kuyruğu sistemini çalıştırdık.</a:t>
            </a:r>
            <a:br>
              <a:rPr lang="tr-TR" dirty="0"/>
            </a:br>
            <a:r>
              <a:rPr lang="tr-TR" dirty="0" err="1"/>
              <a:t>RabbitMQ’nun</a:t>
            </a:r>
            <a:r>
              <a:rPr lang="tr-TR" dirty="0"/>
              <a:t> arayüzü de olan rabbitmq:3-management imajını tercih ettik.”</a:t>
            </a:r>
          </a:p>
          <a:p>
            <a:r>
              <a:rPr lang="tr-TR" dirty="0"/>
              <a:t>“Her servis için özel </a:t>
            </a:r>
            <a:r>
              <a:rPr lang="tr-TR" dirty="0" err="1"/>
              <a:t>container</a:t>
            </a:r>
            <a:r>
              <a:rPr lang="tr-TR" dirty="0"/>
              <a:t> tanımları yaptık ve </a:t>
            </a:r>
            <a:r>
              <a:rPr lang="tr-TR" dirty="0" err="1"/>
              <a:t>RabbitMQ</a:t>
            </a:r>
            <a:r>
              <a:rPr lang="tr-TR" dirty="0"/>
              <a:t> ile </a:t>
            </a:r>
            <a:r>
              <a:rPr lang="tr-TR" dirty="0" err="1"/>
              <a:t>PostgreSQL’e</a:t>
            </a:r>
            <a:r>
              <a:rPr lang="tr-TR" dirty="0"/>
              <a:t> bağlantı testlerini sorunsuz tamamladık.”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45E37-4DFA-4E25-8A8E-D33A1EFA3C44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510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“Bu aşamada, Spring </a:t>
            </a:r>
            <a:r>
              <a:rPr lang="tr-TR" dirty="0" err="1"/>
              <a:t>Initializr</a:t>
            </a:r>
            <a:r>
              <a:rPr lang="tr-TR" dirty="0"/>
              <a:t> üzerinden gerekli bağımlılıkları belirleyip ilk servislerin iskelet yapısını oluşturduk.”</a:t>
            </a:r>
          </a:p>
          <a:p>
            <a:r>
              <a:rPr lang="tr-TR" dirty="0"/>
              <a:t>“</a:t>
            </a:r>
            <a:r>
              <a:rPr lang="tr-TR" dirty="0" err="1"/>
              <a:t>UserService</a:t>
            </a:r>
            <a:r>
              <a:rPr lang="tr-TR" dirty="0"/>
              <a:t>, </a:t>
            </a:r>
            <a:r>
              <a:rPr lang="tr-TR" dirty="0" err="1"/>
              <a:t>PetService</a:t>
            </a:r>
            <a:r>
              <a:rPr lang="tr-TR" dirty="0"/>
              <a:t>, </a:t>
            </a:r>
            <a:r>
              <a:rPr lang="tr-TR" dirty="0" err="1"/>
              <a:t>ConfigServer</a:t>
            </a:r>
            <a:r>
              <a:rPr lang="tr-TR" dirty="0"/>
              <a:t> ve API Gateway projeleri tanımlandı.</a:t>
            </a:r>
            <a:br>
              <a:rPr lang="tr-TR" dirty="0"/>
            </a:br>
            <a:r>
              <a:rPr lang="tr-TR" dirty="0"/>
              <a:t>Her biri için </a:t>
            </a:r>
            <a:r>
              <a:rPr lang="tr-TR" dirty="0" err="1"/>
              <a:t>controller</a:t>
            </a:r>
            <a:r>
              <a:rPr lang="tr-TR" dirty="0"/>
              <a:t>, service ve </a:t>
            </a:r>
            <a:r>
              <a:rPr lang="tr-TR" dirty="0" err="1"/>
              <a:t>repository</a:t>
            </a:r>
            <a:r>
              <a:rPr lang="tr-TR" dirty="0"/>
              <a:t> katmanları hazırlandı ama henüz detaylar yazılmadı.”</a:t>
            </a:r>
          </a:p>
          <a:p>
            <a:r>
              <a:rPr lang="tr-TR" dirty="0"/>
              <a:t>“Kullandığımız kütüphaneler arasında Spring Web, Security, JPA, </a:t>
            </a:r>
            <a:r>
              <a:rPr lang="tr-TR" dirty="0" err="1"/>
              <a:t>Lombok</a:t>
            </a:r>
            <a:r>
              <a:rPr lang="tr-TR" dirty="0"/>
              <a:t>, </a:t>
            </a:r>
            <a:r>
              <a:rPr lang="tr-TR" dirty="0" err="1"/>
              <a:t>PostgreSQL</a:t>
            </a:r>
            <a:r>
              <a:rPr lang="tr-TR" dirty="0"/>
              <a:t> gibi temel bileşenler yer aldı.”</a:t>
            </a:r>
          </a:p>
          <a:p>
            <a:endParaRPr lang="tr-TR" dirty="0"/>
          </a:p>
          <a:p>
            <a:r>
              <a:rPr lang="tr-TR" b="1" dirty="0"/>
              <a:t>Controller:</a:t>
            </a:r>
            <a:endParaRPr lang="tr-TR" dirty="0"/>
          </a:p>
          <a:p>
            <a:r>
              <a:rPr lang="tr-TR" dirty="0"/>
              <a:t>Kullanıcıdan gelen HTTP isteklerini ilk karşılayan katmandır.</a:t>
            </a:r>
            <a:br>
              <a:rPr lang="tr-TR" dirty="0"/>
            </a:br>
            <a:r>
              <a:rPr lang="tr-TR" dirty="0"/>
              <a:t>Mesela bir kayıt isteği burada alınır.</a:t>
            </a:r>
          </a:p>
          <a:p>
            <a:r>
              <a:rPr lang="tr-TR" b="1" dirty="0"/>
              <a:t>Service:</a:t>
            </a:r>
            <a:endParaRPr lang="tr-TR" dirty="0"/>
          </a:p>
          <a:p>
            <a:r>
              <a:rPr lang="tr-TR" dirty="0"/>
              <a:t>Uygulama mantığını barındırır.</a:t>
            </a:r>
            <a:br>
              <a:rPr lang="tr-TR" dirty="0"/>
            </a:br>
            <a:r>
              <a:rPr lang="tr-TR" dirty="0"/>
              <a:t>Yani ne yapılması gerekiyorsa burada karar verilir.</a:t>
            </a:r>
          </a:p>
          <a:p>
            <a:r>
              <a:rPr lang="tr-TR" b="1" dirty="0" err="1"/>
              <a:t>Repository</a:t>
            </a:r>
            <a:r>
              <a:rPr lang="tr-TR" b="1" dirty="0"/>
              <a:t>:</a:t>
            </a:r>
            <a:endParaRPr lang="tr-TR" dirty="0"/>
          </a:p>
          <a:p>
            <a:r>
              <a:rPr lang="tr-TR" dirty="0" err="1"/>
              <a:t>Veritabanı</a:t>
            </a:r>
            <a:r>
              <a:rPr lang="tr-TR" dirty="0"/>
              <a:t> işlemleriyle ilgilenir.</a:t>
            </a:r>
            <a:br>
              <a:rPr lang="tr-TR" dirty="0"/>
            </a:br>
            <a:r>
              <a:rPr lang="tr-TR" dirty="0"/>
              <a:t>Kaydetme, silme, listeleme gibi işlemleri bu katman yapar.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8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“İkinci hafta sonunda hem </a:t>
            </a:r>
            <a:r>
              <a:rPr lang="tr-TR" dirty="0" err="1"/>
              <a:t>PetService</a:t>
            </a:r>
            <a:r>
              <a:rPr lang="tr-TR" dirty="0"/>
              <a:t> hem de </a:t>
            </a:r>
            <a:r>
              <a:rPr lang="tr-TR" dirty="0" err="1"/>
              <a:t>UserService’i</a:t>
            </a:r>
            <a:r>
              <a:rPr lang="tr-TR" dirty="0"/>
              <a:t> tamamladık.”</a:t>
            </a:r>
          </a:p>
          <a:p>
            <a:r>
              <a:rPr lang="tr-TR" dirty="0"/>
              <a:t>“</a:t>
            </a:r>
            <a:r>
              <a:rPr lang="tr-TR" dirty="0" err="1"/>
              <a:t>PetService</a:t>
            </a:r>
            <a:r>
              <a:rPr lang="tr-TR" dirty="0"/>
              <a:t> tarafında hayvan ekleme, silme ve listeleme gibi CRUD işlemleri çalışır hale getirildi.”</a:t>
            </a:r>
          </a:p>
          <a:p>
            <a:r>
              <a:rPr lang="tr-TR" dirty="0"/>
              <a:t>“</a:t>
            </a:r>
            <a:r>
              <a:rPr lang="tr-TR" dirty="0" err="1"/>
              <a:t>UserService</a:t>
            </a:r>
            <a:r>
              <a:rPr lang="tr-TR" dirty="0"/>
              <a:t> tarafında ise kullanıcı kayıt ve login işlemleri geliştirildi.</a:t>
            </a:r>
            <a:br>
              <a:rPr lang="tr-TR" dirty="0"/>
            </a:br>
            <a:r>
              <a:rPr lang="tr-TR" dirty="0"/>
              <a:t>Her servis kendi bağımsız </a:t>
            </a:r>
            <a:r>
              <a:rPr lang="tr-TR" dirty="0" err="1"/>
              <a:t>PostgreSQL</a:t>
            </a:r>
            <a:r>
              <a:rPr lang="tr-TR" dirty="0"/>
              <a:t> </a:t>
            </a:r>
            <a:r>
              <a:rPr lang="tr-TR" dirty="0" err="1"/>
              <a:t>veritabanına</a:t>
            </a:r>
            <a:r>
              <a:rPr lang="tr-TR" dirty="0"/>
              <a:t> bağlı şekilde çalışıyor.”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79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Register</a:t>
            </a:r>
            <a:r>
              <a:rPr lang="tr-TR" dirty="0"/>
              <a:t> </a:t>
            </a:r>
            <a:r>
              <a:rPr lang="tr-TR" dirty="0" err="1"/>
              <a:t>endpoint’i</a:t>
            </a:r>
            <a:r>
              <a:rPr lang="tr-TR" dirty="0"/>
              <a:t> yeni kullanıcıyı </a:t>
            </a:r>
            <a:r>
              <a:rPr lang="tr-TR" dirty="0" err="1"/>
              <a:t>veritabanına</a:t>
            </a:r>
            <a:r>
              <a:rPr lang="tr-TR" dirty="0"/>
              <a:t> kaydeder ve ona ait bir JWT </a:t>
            </a:r>
            <a:r>
              <a:rPr lang="tr-TR" dirty="0" err="1"/>
              <a:t>token</a:t>
            </a:r>
            <a:r>
              <a:rPr lang="tr-TR" dirty="0"/>
              <a:t> üretip hemen döner. Böylece kullanıcı doğrudan giriş yapmış olur.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037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UserServiceImpl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63AA2-B8B3-4DE9-A6A6-6BF6B43D60A1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78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2153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780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1242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629" y="825687"/>
            <a:ext cx="9643772" cy="5201730"/>
          </a:xfrm>
        </p:spPr>
        <p:txBody>
          <a:bodyPr tIns="182880" anchor="ctr" anchorCtr="0">
            <a:noAutofit/>
          </a:bodyPr>
          <a:lstStyle>
            <a:lvl1pPr algn="l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A64FF-37A7-4837-8033-CBEA2269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0C09F-8990-542B-199E-E6FADE2F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F60C3-341E-9533-2415-66360A25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5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9ED7-B2C6-A932-7C7F-E7AB4B52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929E5-E8AD-0F2C-C1C6-940D73AE9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F0E71-C3B1-1734-5560-C87834FB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C9CAB-FFF1-2C3B-FB43-35ED3B26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644F-F080-2BBE-AAD0-DF3EDDAC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5705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4F4C-3E99-6A6E-8FBC-6C555E5F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FE641-1B62-502C-2577-A2C81B10D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7D671-1693-5E82-9227-F9719989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43A7E-1745-DE38-EEAB-D6411744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4AAE8-AF8B-0A1F-FDFB-8FEFF203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540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22C4-6B37-F8D4-1CC2-66A5A12A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D4060-8A96-EE56-BC62-97C7353F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9C9A0-0A84-4D8D-E50C-EAC82BC5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10AE3-156F-CEB4-7022-AF7586BC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B9D17-B2B4-62DC-646F-14EE637E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2292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D57F-7300-58C4-223E-6E02D30D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D7E0-4749-910E-8906-3AB5B17F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32117-1C96-B5AD-405D-72767CC44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F8E1A-8A4F-BEF8-D728-21FE57BF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BA5FB-854C-609D-485B-29E530B8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9BBCE-11AC-3BE9-ED24-F3C34735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9915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96F6-B69C-F367-D5F3-BC1406965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7659-026B-0EB2-01A2-A22F16274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077C0-C857-A2E7-DFE2-33DB73B41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969CB-EEF7-2DA3-3A39-1F46F5F7E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C1729-55BD-80B1-4E06-AEAB008AD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DA3180-14B0-0642-BA2F-28CFA69A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C7633-631A-2961-4336-ECB82E4F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A8A49-9DC2-0DCA-DA23-28053F79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6391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8919-B569-7459-AFF0-AB7B188A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E9388-9939-A0A3-7B1D-90E9D41A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0880A-96F2-AE59-9CA8-8B76AB25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3D912-CEB2-FE42-31E2-E171BB08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352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C7293-BCA9-E3D6-EF16-ABA38C5A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669EC-8761-1CA1-FE32-6B72F3D2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13FB-7DC1-3B04-854D-6613E291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210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6029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05DB-E277-4391-EF1A-8B1674C2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6679-B3FA-07BC-C0C4-8FD9D1AD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F371B-D3AE-1528-3D2F-F4DFE92C8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B20A-B175-A6C3-3FD8-7151B77F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8C5BA-8B07-331A-43A7-14F74D1D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16512-571A-2AFC-5DB0-94E042BD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0027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3F39-3A3F-8CEE-BAC7-680AECFE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A9F1C-110A-FA64-369C-276032277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5CC4F-C881-3D63-636D-56E7FB91C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DCDA1-885C-75E2-D5FF-D6952AD3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78C85-F750-B27E-69EB-8D7126CA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8A631-9A33-BDE7-FA2D-5835AEA2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0938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E20D-7C75-0980-F095-5CC5754E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AA98C-32F5-BC66-41CF-88F754EF1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7F067-CBBF-1AB8-BCF9-B723B1EF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7A37-F9A7-61FF-006A-B5E52137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3824E-99F8-CCB7-5E2C-EABB04C9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6887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D7612-DA06-8C8B-D5A7-E9EE6DD9A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03BAC-959D-C061-C3A5-CAA5F3A08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A78AF-68D1-5956-737E-12478ABA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41B46-F710-B316-8715-A55D6BB6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4D19E-1AE2-473F-7B7A-91D32BBA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845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897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559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56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4C61DF6-3A2D-55DA-8448-C2D07707E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B340BB-A35D-C47D-F28F-6FBE043F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AB0E-1B08-9A3E-38B2-E60401CC0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4A4B38-C41B-0C14-CB28-67E972112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D99EC-B9CC-A1AC-EFF4-B65977F54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9280CA-3626-981C-CF19-E559E0DA8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C9117-F419-BD57-1080-86A4D1360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D54386-29C8-95E0-C9D9-78F27AD2E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68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2206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336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580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1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82" r:id="rId12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A4FEC-9FDC-42CF-5151-2EB84F29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237E-2515-C1C9-9A2F-AB310836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38368-F8D1-2AEB-8BE0-7B3F4C366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5D972B-90A6-4484-BDAA-128C61392C41}" type="datetimeFigureOut">
              <a:rPr lang="tr-TR" smtClean="0"/>
              <a:t>29.07.2025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27E20-FEFA-380E-955D-B2D1498A2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94254-66E1-5F64-7CD7-C9ABB14DF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F2DD30-7FA5-4BFA-94B6-A6FDE8BFDB2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627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5/notification/swagger-ui/index.html" TargetMode="External"/><Relationship Id="rId3" Type="http://schemas.openxmlformats.org/officeDocument/2006/relationships/hyperlink" Target="http://localhost:8080/webjars/swagger-ui/index.html?urls.primaryName=pet-service" TargetMode="External"/><Relationship Id="rId7" Type="http://schemas.openxmlformats.org/officeDocument/2006/relationships/hyperlink" Target="http://localhost:8080/webjars/swagger-ui/index.html?urls.primaryName=activity-service" TargetMode="External"/><Relationship Id="rId2" Type="http://schemas.openxmlformats.org/officeDocument/2006/relationships/hyperlink" Target="http://localhost:8083/pet/swagger-u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4/activity/swagger-ui/index.html" TargetMode="External"/><Relationship Id="rId5" Type="http://schemas.openxmlformats.org/officeDocument/2006/relationships/hyperlink" Target="http://localhost:8080/webjars/swagger-ui/index.html?urls.primaryName=user-service" TargetMode="External"/><Relationship Id="rId4" Type="http://schemas.openxmlformats.org/officeDocument/2006/relationships/hyperlink" Target="http://localhost:8082/swagger-ui/index.html#/" TargetMode="External"/><Relationship Id="rId9" Type="http://schemas.openxmlformats.org/officeDocument/2006/relationships/hyperlink" Target="http://localhost:8080/webjars/swagger-ui/index.html?urls.primaryName=notification-servic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localhost:8084/actuator/healt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888/actuator/health" TargetMode="External"/><Relationship Id="rId3" Type="http://schemas.openxmlformats.org/officeDocument/2006/relationships/hyperlink" Target="http://localhost:8083/actuator/health" TargetMode="External"/><Relationship Id="rId7" Type="http://schemas.openxmlformats.org/officeDocument/2006/relationships/hyperlink" Target="http://localhost:8761/actuator/health" TargetMode="External"/><Relationship Id="rId2" Type="http://schemas.openxmlformats.org/officeDocument/2006/relationships/hyperlink" Target="http://localhost:8082/actuator/heal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actuator/health" TargetMode="External"/><Relationship Id="rId5" Type="http://schemas.openxmlformats.org/officeDocument/2006/relationships/hyperlink" Target="http://localhost:8085/actuator/health" TargetMode="External"/><Relationship Id="rId4" Type="http://schemas.openxmlformats.org/officeDocument/2006/relationships/hyperlink" Target="http://localhost:8084/actuator/health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jpg"/><Relationship Id="rId4" Type="http://schemas.openxmlformats.org/officeDocument/2006/relationships/image" Target="../media/image5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323" y="825687"/>
            <a:ext cx="9408078" cy="520173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tr-TR" sz="3600" dirty="0" err="1"/>
              <a:t>PetVerse</a:t>
            </a:r>
            <a:r>
              <a:rPr lang="tr-TR" sz="3600" dirty="0"/>
              <a:t> </a:t>
            </a:r>
            <a:r>
              <a:rPr lang="tr-TR" dirty="0"/>
              <a:t> </a:t>
            </a:r>
            <a:br>
              <a:rPr lang="tr-TR" dirty="0"/>
            </a:br>
            <a:r>
              <a:rPr lang="tr-TR" sz="1800" dirty="0"/>
              <a:t>Sanal Evcil Hayvan Yönetim Sistemi</a:t>
            </a:r>
            <a:br>
              <a:rPr lang="tr-TR" sz="1800" dirty="0"/>
            </a:br>
            <a:br>
              <a:rPr lang="tr-TR" sz="1800" dirty="0"/>
            </a:br>
            <a:br>
              <a:rPr lang="tr-TR" sz="1800" dirty="0"/>
            </a:br>
            <a:r>
              <a:rPr lang="tr-TR" sz="1800" dirty="0"/>
              <a:t>2025 Yaz Stajı | Yazılım Mimari Müdürlüğü</a:t>
            </a:r>
            <a:br>
              <a:rPr lang="tr-TR" sz="1800" dirty="0"/>
            </a:br>
            <a:br>
              <a:rPr lang="tr-TR" sz="1800" dirty="0"/>
            </a:br>
            <a:r>
              <a:rPr lang="tr-TR" sz="1800" dirty="0"/>
              <a:t>Sedanur Ayhan</a:t>
            </a:r>
            <a:br>
              <a:rPr lang="tr-TR" sz="1800" dirty="0"/>
            </a:br>
            <a:r>
              <a:rPr lang="tr-TR" sz="1800" dirty="0"/>
              <a:t>YAĞMUR BAŞOĞLU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390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A2E63-0957-21C7-0D93-27A701A06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 sz="3300">
                <a:solidFill>
                  <a:schemeClr val="bg1"/>
                </a:solidFill>
              </a:rPr>
              <a:t>PetService ve UserService Tamamlandı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EBFC-8DCD-B63A-7FBD-E9ED18AFC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r>
              <a:rPr lang="tr-TR" dirty="0" err="1"/>
              <a:t>PetService</a:t>
            </a:r>
            <a:r>
              <a:rPr lang="tr-TR" dirty="0"/>
              <a:t> tamamlandı: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Hayvan ekleme, silme, listeleme (CRUD)</a:t>
            </a:r>
          </a:p>
          <a:p>
            <a:pPr>
              <a:buFont typeface="Courier New" panose="02070309020205020404" pitchFamily="49" charset="0"/>
              <a:buChar char="o"/>
            </a:pPr>
            <a:endParaRPr lang="tr-TR" dirty="0"/>
          </a:p>
          <a:p>
            <a:r>
              <a:rPr lang="tr-TR" dirty="0" err="1"/>
              <a:t>UserService</a:t>
            </a:r>
            <a:r>
              <a:rPr lang="tr-TR" dirty="0"/>
              <a:t> tamamlandı: Kullanıcı kayıt ve login işlemleri</a:t>
            </a:r>
          </a:p>
          <a:p>
            <a:r>
              <a:rPr lang="tr-TR" dirty="0"/>
              <a:t>Her servis bağımsız </a:t>
            </a:r>
            <a:r>
              <a:rPr lang="tr-TR" dirty="0" err="1"/>
              <a:t>PostgreSQL</a:t>
            </a:r>
            <a:r>
              <a:rPr lang="tr-TR" dirty="0"/>
              <a:t> </a:t>
            </a:r>
            <a:r>
              <a:rPr lang="tr-TR" dirty="0" err="1"/>
              <a:t>veritabanına</a:t>
            </a:r>
            <a:r>
              <a:rPr lang="tr-TR" dirty="0"/>
              <a:t> bağlandı</a:t>
            </a:r>
          </a:p>
          <a:p>
            <a:r>
              <a:rPr lang="tr-TR" dirty="0" err="1"/>
              <a:t>UserService</a:t>
            </a:r>
            <a:r>
              <a:rPr lang="tr-TR" dirty="0"/>
              <a:t> içinde şifreler </a:t>
            </a:r>
            <a:r>
              <a:rPr lang="tr-TR" dirty="0" err="1"/>
              <a:t>BCrypt</a:t>
            </a:r>
            <a:r>
              <a:rPr lang="tr-TR" dirty="0"/>
              <a:t> ile </a:t>
            </a:r>
            <a:r>
              <a:rPr lang="tr-TR" dirty="0" err="1"/>
              <a:t>hash’lendi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147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ED29-F0F9-2A09-04E4-B4B579A5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JWT </a:t>
            </a:r>
            <a:r>
              <a:rPr lang="tr-TR" dirty="0" err="1">
                <a:solidFill>
                  <a:schemeClr val="bg1"/>
                </a:solidFill>
              </a:rPr>
              <a:t>Authentication</a:t>
            </a:r>
            <a:r>
              <a:rPr lang="tr-TR" dirty="0">
                <a:solidFill>
                  <a:schemeClr val="bg1"/>
                </a:solidFill>
              </a:rPr>
              <a:t> Yapısı Kuruldu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D9D2A1-5450-C972-37E3-0F40C0E95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267848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206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7C85-9D5D-A817-C7FF-BF7BF8E6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/>
              <a:t>Yeni kullanıcı oluşturma (REGISTER)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5BBE3F-8096-49EF-B20E-FB4190C8A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74" y="2934455"/>
            <a:ext cx="3616073" cy="2840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0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/api/auth/register endpoint'ine gelen kullanıcı bilgileri (UserDto) servis katmanına iletilir.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0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userService.registerUser() çağrılır: Kullanıcı veritabanına kaydedilir, şifresi hash’lenir.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0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Ardından, jwtService.generateToken() ile kullanıcıya özel JWT üretilir.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0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Üretilen token response olarak kullanıcıya döner.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8D5FD-0A84-71C0-C5BC-B93455CD6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8714" y="2052818"/>
            <a:ext cx="6514470" cy="27523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2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CE3542-9F3D-2E4F-1FD5-BCA565A1F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34" y="1633975"/>
            <a:ext cx="3616073" cy="2840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Kullanıcı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e-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posta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daha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önce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alınmış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kontrol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eder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Uygunsa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yeni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User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nesnesi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oluşturur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Şifreyi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passwordEncoder.encode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()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ile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hash’ler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Veritabanına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kaydeder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userRepository.save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(user)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861103-A124-5DA6-9DA6-8725C3FD9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2879" y="1936286"/>
            <a:ext cx="7167710" cy="290292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1A7C6A-247F-E83A-FF18-2E38536CAF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4583" y="812585"/>
            <a:ext cx="3611029" cy="155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lvl="0" fontAlgn="base">
              <a:spcAft>
                <a:spcPct val="0"/>
              </a:spcAft>
            </a:pPr>
            <a:r>
              <a:rPr lang="en-US" sz="3200" dirty="0" err="1"/>
              <a:t>Kullanıcı</a:t>
            </a:r>
            <a:r>
              <a:rPr lang="en-US" sz="3200" dirty="0"/>
              <a:t> </a:t>
            </a:r>
            <a:r>
              <a:rPr lang="en-US" sz="3200" dirty="0" err="1"/>
              <a:t>Giriş</a:t>
            </a:r>
            <a:r>
              <a:rPr lang="en-US" sz="3200" dirty="0"/>
              <a:t> (Login)</a:t>
            </a:r>
            <a:endParaRPr kumimoji="0" lang="en-US" altLang="tr-TR" sz="3200" i="0" u="none" strike="noStrike" cap="none" normalizeH="0" dirty="0">
              <a:ln>
                <a:noFill/>
              </a:ln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1FEC9B9-A6FF-3080-F98F-E4B2750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83" y="1866804"/>
            <a:ext cx="3616073" cy="36184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endParaRPr kumimoji="0" lang="en-US" altLang="tr-TR" sz="16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AuthenticationManager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ile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kullanıcı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+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şifre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doğrulaması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yapar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Giriş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başarılıysa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UserDetails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nesnesi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döner.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Email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ile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kullanıcıyı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bulur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findByEmail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()).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Kullanıcının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bilgileriyle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JWT token </a:t>
            </a:r>
            <a:r>
              <a:rPr kumimoji="0" lang="en-US" altLang="tr-TR" sz="16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üretir</a:t>
            </a:r>
            <a:r>
              <a:rPr kumimoji="0" lang="en-US" altLang="tr-TR" sz="16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5340E6-4796-8145-513E-0D2CD1310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3955" y="1996873"/>
            <a:ext cx="7116162" cy="2864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5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A26B6-EB90-B318-683A-8053813B0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42" y="2164465"/>
            <a:ext cx="4342386" cy="218204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9BEB0-0836-DDBC-4B3B-F8DB245A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857" y="740265"/>
            <a:ext cx="6627226" cy="11541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JWT Token </a:t>
            </a:r>
            <a:r>
              <a:rPr lang="en-US" dirty="0" err="1"/>
              <a:t>Oluşturma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3C9B5A-77D1-97DA-F4BD-BD8CAB2E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857" y="1259716"/>
            <a:ext cx="6627226" cy="39409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endParaRPr kumimoji="0" lang="en-US" altLang="tr-TR" sz="14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Anlık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zaman (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Instant.now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())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alınır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Token'ın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içeriği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(claims)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hazırlanır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</a:p>
          <a:p>
            <a:pPr marL="0" marR="0" lvl="1" indent="-3429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AutoNum type="arabicPeriod"/>
              <a:tabLst/>
            </a:pP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subject: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Kullanıcının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email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veya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username’i</a:t>
            </a:r>
            <a:endParaRPr kumimoji="0" lang="en-US" altLang="tr-TR" sz="14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1" indent="-3429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AutoNum type="arabicPeriod"/>
              <a:tabLst/>
            </a:pP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issuer: Token'ı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kimin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oluşturduğu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örn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"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petverse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-app")</a:t>
            </a:r>
          </a:p>
          <a:p>
            <a:pPr marL="0" marR="0" lvl="1" indent="-3429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AutoNum type="arabicPeriod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issuedAt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Token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oluşturulma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zamanı</a:t>
            </a:r>
            <a:endParaRPr kumimoji="0" lang="en-US" altLang="tr-TR" sz="14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1" indent="-3429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AutoNum type="arabicPeriod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expiresAt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Geçerlilik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süresi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ttl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pPr marL="0" marR="0" lvl="1" indent="-3429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AutoNum type="arabicPeriod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userId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Ekstra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bilgi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olarak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kullanıcı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ID’si</a:t>
            </a:r>
            <a:endParaRPr lang="en-US" altLang="tr-TR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-3429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AutoNum type="arabicPeriod"/>
              <a:tabLst/>
            </a:pPr>
            <a:endParaRPr lang="en-US" altLang="tr-TR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Bu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bilgilerle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JWT token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üretilir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döndürülür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0" marR="0" lvl="1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tabLst/>
            </a:pPr>
            <a:endParaRPr lang="en-US" altLang="tr-TR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1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1E083-F0F4-5966-D6A8-3FB24DB7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 sz="3300">
                <a:solidFill>
                  <a:schemeClr val="bg1"/>
                </a:solidFill>
              </a:rPr>
              <a:t>API Gateway Üzerinde Token Kontrolü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40ADA-B9D4-DFB7-247C-9D16DD11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2246933"/>
          </a:xfrm>
        </p:spPr>
        <p:txBody>
          <a:bodyPr anchor="t">
            <a:normAutofit/>
          </a:bodyPr>
          <a:lstStyle/>
          <a:p>
            <a:r>
              <a:rPr lang="tr-TR" dirty="0"/>
              <a:t>API Gateway gelen isteklerde şu işlemleri yapar:</a:t>
            </a:r>
          </a:p>
          <a:p>
            <a:pPr lvl="1"/>
            <a:r>
              <a:rPr lang="tr-TR" dirty="0"/>
              <a:t>Eğer istek /</a:t>
            </a:r>
            <a:r>
              <a:rPr lang="tr-TR" dirty="0" err="1"/>
              <a:t>auth</a:t>
            </a:r>
            <a:r>
              <a:rPr lang="tr-TR" dirty="0"/>
              <a:t>, /</a:t>
            </a:r>
            <a:r>
              <a:rPr lang="tr-TR" dirty="0" err="1"/>
              <a:t>swagger-ui</a:t>
            </a:r>
            <a:r>
              <a:rPr lang="tr-TR" dirty="0"/>
              <a:t>, /v3/</a:t>
            </a:r>
            <a:r>
              <a:rPr lang="tr-TR" dirty="0" err="1"/>
              <a:t>api-docs</a:t>
            </a:r>
            <a:r>
              <a:rPr lang="tr-TR" dirty="0"/>
              <a:t> değilse: JWT zorunlu</a:t>
            </a:r>
          </a:p>
          <a:p>
            <a:pPr lvl="1"/>
            <a:r>
              <a:rPr lang="tr-TR" dirty="0" err="1"/>
              <a:t>Token</a:t>
            </a:r>
            <a:r>
              <a:rPr lang="tr-TR" dirty="0"/>
              <a:t> varsa çözülür, </a:t>
            </a:r>
            <a:r>
              <a:rPr lang="tr-TR" dirty="0" err="1"/>
              <a:t>userId</a:t>
            </a:r>
            <a:r>
              <a:rPr lang="tr-TR" dirty="0"/>
              <a:t> ve </a:t>
            </a:r>
            <a:r>
              <a:rPr lang="tr-TR" dirty="0" err="1"/>
              <a:t>email</a:t>
            </a:r>
            <a:r>
              <a:rPr lang="tr-TR" dirty="0"/>
              <a:t> </a:t>
            </a:r>
            <a:r>
              <a:rPr lang="tr-TR" dirty="0" err="1"/>
              <a:t>header’a</a:t>
            </a:r>
            <a:r>
              <a:rPr lang="tr-TR" dirty="0"/>
              <a:t> eklenir</a:t>
            </a:r>
          </a:p>
          <a:p>
            <a:pPr lvl="1"/>
            <a:r>
              <a:rPr lang="tr-TR" dirty="0" err="1"/>
              <a:t>Token</a:t>
            </a:r>
            <a:r>
              <a:rPr lang="tr-TR" dirty="0"/>
              <a:t> geçersizse: 401 </a:t>
            </a:r>
            <a:r>
              <a:rPr lang="tr-TR" dirty="0" err="1"/>
              <a:t>Unauthorized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414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9A7E0-61C1-2DC1-4AC4-718BDC4A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 dirty="0"/>
              <a:t>API </a:t>
            </a:r>
            <a:r>
              <a:rPr lang="en-US" sz="2500" dirty="0" err="1"/>
              <a:t>Gateway'de</a:t>
            </a:r>
            <a:r>
              <a:rPr lang="en-US" sz="2500" dirty="0"/>
              <a:t> Token </a:t>
            </a:r>
            <a:r>
              <a:rPr lang="en-US" sz="2500" dirty="0" err="1"/>
              <a:t>Doğrulama</a:t>
            </a:r>
            <a:endParaRPr lang="en-US" sz="2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51948E4-8804-3BB7-7501-1AD904EBE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74" y="2934455"/>
            <a:ext cx="3616073" cy="2840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indent="-28575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Bu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kısımda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gelen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isteğin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URI’si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alınır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path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değeri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kontrol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edilir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tabLst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R="0" lvl="0" indent="-28575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Eğer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istek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/auth, /swagger-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/v3/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docs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gibi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açık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erişime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izin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verilen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endpoint’lerden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birine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gidiyorsa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JWT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doğrulaması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yapılmadan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doğrudan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devam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ettirilir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(return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chain.filter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(exchange)).</a:t>
            </a:r>
          </a:p>
          <a:p>
            <a:pPr marR="0" lvl="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tabLst/>
            </a:pPr>
            <a:endParaRPr kumimoji="0" lang="en-US" altLang="tr-TR" sz="12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R="0" lvl="0" indent="-28575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Bu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endpoint’ler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login, register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API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dökümantasyonu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gibi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herkese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açık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servislere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aittir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endParaRPr kumimoji="0" lang="en-US" altLang="tr-TR" sz="12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7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41D4DB-FC85-C974-C929-607621D5F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14" y="1824812"/>
            <a:ext cx="6514470" cy="32083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Yüklenmiş görüntü">
            <a:extLst>
              <a:ext uri="{FF2B5EF4-FFF2-40B4-BE49-F238E27FC236}">
                <a16:creationId xmlns:a16="http://schemas.microsoft.com/office/drawing/2014/main" id="{6B389A2B-3ACF-F9AD-03D7-5E6799AD4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92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A8C9-322C-7000-03BA-DA91074C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Token </a:t>
            </a:r>
            <a:r>
              <a:rPr lang="en-US" sz="2000" dirty="0" err="1"/>
              <a:t>Doğrulama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Header’a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dirty="0" err="1"/>
              <a:t>Bilgisi</a:t>
            </a:r>
            <a:r>
              <a:rPr lang="en-US" sz="2000" dirty="0"/>
              <a:t> </a:t>
            </a:r>
            <a:r>
              <a:rPr lang="en-US" sz="2000" dirty="0" err="1"/>
              <a:t>Ekleme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4C41E6F-D769-1BD7-C473-ADFABAB35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74" y="2934455"/>
            <a:ext cx="3616073" cy="2840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1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Authorization header alınır, yoksa veya "Bearer " ile başlamıyorsa 401 döner.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1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Token çıkarılır ve JwtUtil ile doğrulanır.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1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Email ve userId bilgileri elde edilip header’a eklenir.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100" b="0" i="0" u="none" strike="noStrike" cap="none" spc="150" normalizeH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Böylece mikroservisler doğrudan bu bilgileri kullanabilir.</a:t>
            </a:r>
          </a:p>
        </p:txBody>
      </p:sp>
      <p:pic>
        <p:nvPicPr>
          <p:cNvPr id="5" name="Content Placeholder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C346DE4-9412-BA48-F40F-F9EFD041B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"/>
          <a:stretch>
            <a:fillRect/>
          </a:stretch>
        </p:blipFill>
        <p:spPr>
          <a:xfrm>
            <a:off x="5188714" y="1426830"/>
            <a:ext cx="6514470" cy="4004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03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50C89-85D1-3E0D-5D56-7603F021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Hataların Yakalanması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23E504C-8E68-8DBE-BCF1-34D2AD952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804"/>
          <a:stretch>
            <a:fillRect/>
          </a:stretch>
        </p:blipFill>
        <p:spPr>
          <a:xfrm>
            <a:off x="1742739" y="459030"/>
            <a:ext cx="7267790" cy="226803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C432F29-D75E-12E4-A4C7-F5511BBB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784" y="4324236"/>
            <a:ext cx="9841158" cy="19394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Eğer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token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geçersizse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örneğin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süresi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dolmuşsa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veya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imzası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tutmuyorsa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),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JwtException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fırlatılır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401 Unauthorized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hatası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döner.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Beklenmeyen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hata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olursa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500 Internal Server Error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ile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sonlandırılır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Her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şey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yolundaysa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sonunda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chain.filter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(exchange)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çağrılır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istek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başarılı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şekilde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4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yönlendirilir</a:t>
            </a:r>
            <a:r>
              <a:rPr kumimoji="0" lang="en-US" altLang="tr-TR" sz="14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386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0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915837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9DA19-A7F7-DBF9-6479-B97FA480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16" y="2679438"/>
            <a:ext cx="7366236" cy="149912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b="0" cap="all" dirty="0">
                <a:solidFill>
                  <a:schemeClr val="tx2"/>
                </a:solidFill>
              </a:rPr>
              <a:t>1. </a:t>
            </a:r>
            <a:r>
              <a:rPr lang="en-US" b="0" cap="all" dirty="0" err="1">
                <a:solidFill>
                  <a:schemeClr val="tx2"/>
                </a:solidFill>
              </a:rPr>
              <a:t>Hafta</a:t>
            </a:r>
            <a:r>
              <a:rPr lang="en-US" b="0" cap="all" dirty="0">
                <a:solidFill>
                  <a:schemeClr val="tx2"/>
                </a:solidFill>
              </a:rPr>
              <a:t>: </a:t>
            </a:r>
            <a:r>
              <a:rPr lang="en-US" b="0" cap="all" dirty="0" err="1">
                <a:solidFill>
                  <a:schemeClr val="tx2"/>
                </a:solidFill>
              </a:rPr>
              <a:t>Teorik</a:t>
            </a:r>
            <a:r>
              <a:rPr lang="en-US" b="0" cap="all" dirty="0">
                <a:solidFill>
                  <a:schemeClr val="tx2"/>
                </a:solidFill>
              </a:rPr>
              <a:t> </a:t>
            </a:r>
            <a:r>
              <a:rPr lang="en-US" b="0" cap="all" dirty="0" err="1">
                <a:solidFill>
                  <a:schemeClr val="tx2"/>
                </a:solidFill>
              </a:rPr>
              <a:t>Hazırlık</a:t>
            </a:r>
            <a:r>
              <a:rPr lang="en-US" b="0" cap="all" dirty="0">
                <a:solidFill>
                  <a:schemeClr val="tx2"/>
                </a:solidFill>
              </a:rPr>
              <a:t> </a:t>
            </a:r>
            <a:r>
              <a:rPr lang="en-US" b="0" cap="all" dirty="0" err="1">
                <a:solidFill>
                  <a:schemeClr val="tx2"/>
                </a:solidFill>
              </a:rPr>
              <a:t>ve</a:t>
            </a:r>
            <a:r>
              <a:rPr lang="en-US" b="0" cap="all" dirty="0">
                <a:solidFill>
                  <a:schemeClr val="tx2"/>
                </a:solidFill>
              </a:rPr>
              <a:t> </a:t>
            </a:r>
            <a:r>
              <a:rPr lang="en-US" b="0" cap="all" dirty="0" err="1">
                <a:solidFill>
                  <a:schemeClr val="tx2"/>
                </a:solidFill>
              </a:rPr>
              <a:t>Proje</a:t>
            </a:r>
            <a:r>
              <a:rPr lang="en-US" b="0" cap="all" dirty="0">
                <a:solidFill>
                  <a:schemeClr val="tx2"/>
                </a:solidFill>
              </a:rPr>
              <a:t> </a:t>
            </a:r>
            <a:r>
              <a:rPr lang="en-US" b="0" cap="all" dirty="0" err="1">
                <a:solidFill>
                  <a:schemeClr val="tx2"/>
                </a:solidFill>
              </a:rPr>
              <a:t>Başlangıcı</a:t>
            </a:r>
            <a:endParaRPr lang="en-US" b="0" cap="all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1BB6B-0664-208C-A9EC-0AD26F5C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822254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 dirty="0" err="1"/>
              <a:t>JwtUtil</a:t>
            </a:r>
            <a:r>
              <a:rPr lang="en-US" sz="2500" dirty="0"/>
              <a:t> – Public Key </a:t>
            </a:r>
            <a:r>
              <a:rPr lang="en-US" sz="2500" dirty="0" err="1"/>
              <a:t>Yükleme</a:t>
            </a:r>
            <a:r>
              <a:rPr lang="en-US" sz="2500" dirty="0"/>
              <a:t> </a:t>
            </a:r>
            <a:r>
              <a:rPr lang="en-US" sz="2500" dirty="0" err="1"/>
              <a:t>ve</a:t>
            </a:r>
            <a:r>
              <a:rPr lang="en-US" sz="2500" dirty="0"/>
              <a:t> Token </a:t>
            </a:r>
            <a:r>
              <a:rPr lang="en-US" sz="2500" dirty="0" err="1"/>
              <a:t>Doğrulama</a:t>
            </a:r>
            <a:endParaRPr lang="en-US" sz="2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41113E2-F330-F9C6-B1ED-45B9575B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74" y="2040935"/>
            <a:ext cx="3616073" cy="2840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tabLst/>
            </a:pPr>
            <a:endParaRPr kumimoji="0" lang="en-US" altLang="tr-TR" sz="12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jwt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/app.pub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dosyasından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RSA public key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okunur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Anahtar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Base64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formatından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çözümlenir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PublicKey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nesnesine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dönüştürülür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validateToken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()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metodu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ile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token,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bu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public key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kullanılarak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doğrulanır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Eğer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token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başarılı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şekilde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çözümlenirse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Claims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nesnesi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döner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ve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içindeki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bilgileri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(email,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userId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gibi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 </a:t>
            </a:r>
            <a:r>
              <a:rPr kumimoji="0" lang="en-US" altLang="tr-TR" sz="1200" b="0" i="0" u="none" strike="noStrike" cap="none" spc="150" normalizeH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kullanabiliriz</a:t>
            </a:r>
            <a:r>
              <a:rPr kumimoji="0" lang="en-US" altLang="tr-TR" sz="1200" b="0" i="0" u="none" strike="noStrike" cap="none" spc="15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R="0"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ClrTx/>
              <a:buSzTx/>
              <a:buFont typeface="Corbel" panose="020B0503020204020204" pitchFamily="34" charset="0"/>
              <a:buChar char="•"/>
              <a:tabLst/>
            </a:pPr>
            <a:endParaRPr kumimoji="0" lang="en-US" altLang="tr-TR" sz="1200" b="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" name="Content Placeholder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DBC26C39-0144-E204-83C7-E221C9DD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629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7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1E75-E7AA-9320-DCAB-159F3554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tr-TR" sz="2800" dirty="0" err="1">
                <a:solidFill>
                  <a:schemeClr val="bg1"/>
                </a:solidFill>
              </a:rPr>
              <a:t>ActivityService</a:t>
            </a:r>
            <a:r>
              <a:rPr lang="tr-TR" sz="2800" dirty="0">
                <a:solidFill>
                  <a:schemeClr val="bg1"/>
                </a:solidFill>
              </a:rPr>
              <a:t> ile </a:t>
            </a:r>
            <a:r>
              <a:rPr lang="tr-TR" sz="2800" dirty="0" err="1">
                <a:solidFill>
                  <a:schemeClr val="bg1"/>
                </a:solidFill>
              </a:rPr>
              <a:t>RabbitMQ</a:t>
            </a:r>
            <a:r>
              <a:rPr lang="tr-TR" sz="2800" dirty="0">
                <a:solidFill>
                  <a:schemeClr val="bg1"/>
                </a:solidFill>
              </a:rPr>
              <a:t> Mesajlaşması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C7B0-D93A-D5D4-9D06-9C495F2A8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ActivityService, sistemde bir olay gerçekleştiğinde (örneğin bir kullanıcı aktivitesi) bunu bir mesaj olarak RabbitMQ üzerinden NotificationService’e gönderiyor.</a:t>
            </a:r>
            <a:b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NotificationService bu mesajı alır, işler ve veritabanına kaydeder. </a:t>
            </a:r>
          </a:p>
          <a:p>
            <a:pPr lvl="0" indent="-2286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Bu yapı sayesinde servisler arasında gevşek bağlı (loose coupling) ve asenkron iletişim sağlanır.</a:t>
            </a:r>
            <a:endParaRPr lang="en-US" altLang="tr-TR" sz="11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tr-TR" sz="1100"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 ➝ RabbitTemplate ➝ activity_exchange ➝ activity_queue ➝ NotificationService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D249E1-AF21-B90C-3C8F-12597EBAF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r="26097" b="1"/>
          <a:stretch>
            <a:fillRect/>
          </a:stretch>
        </p:blipFill>
        <p:spPr>
          <a:xfrm>
            <a:off x="6915723" y="1820980"/>
            <a:ext cx="5210737" cy="37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63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B77C7-FA47-7DB2-6B23-7612F54E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FE520-02E9-D8FF-2149-1B59C3FF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44" y="382614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 err="1"/>
              <a:t>NotificationService</a:t>
            </a:r>
            <a:r>
              <a:rPr lang="en-US" sz="2000" dirty="0"/>
              <a:t>:   </a:t>
            </a:r>
            <a:br>
              <a:rPr lang="en-US" sz="2000" dirty="0"/>
            </a:br>
            <a:r>
              <a:rPr lang="en-US" sz="2000" dirty="0"/>
              <a:t> RabbitConfig.java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92DFED3-1075-CCD0-33D8-51EF184C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28433"/>
            <a:ext cx="4658480" cy="31756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kuyruğundan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formatında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parse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edilmesini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listener’lar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kolayca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işlenmesini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sağlamak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Kuyruktan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nesnesine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dönüştürülmesini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Yani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artık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String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doğrudan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NotificationEvent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mesajı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alabilirsiniz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kumimoji="0" lang="en-US" altLang="tr-TR" sz="120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sayesinde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doğrudan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DTO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alabiliyoruz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hem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sadeleşiyor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hem de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dönüşümleri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güvenli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hale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geliyor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Spring!in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@RabbitListener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anotasyonuyla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birlikte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çalışarak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parse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etmek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manuel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işlem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yapmamıza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kalmıyor</a:t>
            </a:r>
            <a:endParaRPr kumimoji="0" lang="en-US" altLang="tr-TR" sz="1200" i="0" u="none" strike="noStrike" cap="none" spc="15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70D9AA-C3BD-B5E2-9885-52FB64B3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1481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E4A3B-7D35-96D9-0753-A86E4EE8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025F0-AAF8-99C5-BD52-7CE48282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84" y="387541"/>
            <a:ext cx="3756642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 err="1"/>
              <a:t>NotificationService</a:t>
            </a:r>
            <a:r>
              <a:rPr lang="en-US" sz="2000" dirty="0"/>
              <a:t>:        RabbitMQConfig.java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49E662B-69C0-4784-0ECF-888AEB85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31" y="1811150"/>
            <a:ext cx="4590694" cy="50612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QUEUE: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alınacağı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adıdır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EXCHANGE: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yönlendirileceği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exchange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yapısıdır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ROUTING_KEY: Exchange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queue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eşleşmesini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anahtardır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Queue(name, durable): RabbitMQ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kuyruğunu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durable = false: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Sunucu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yeniden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başlarsa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kaybolur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/test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yeterlidir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TopicExchange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routing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key’e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yönlendirir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sayesinde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esnek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sayıda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tüketiciye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yönlendirme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yapılabilir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örneğin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activity.*).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BindingBuilder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Exchange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Queue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ilişki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kurar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sayesinde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activity_exchange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adlı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exchange'e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gönderilen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activity_key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eşleşen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activity_queue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kuyruğuna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düşer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1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</a:pPr>
            <a:endParaRPr lang="en-US" altLang="tr-TR" sz="11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1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7B85E8-220F-BBEF-2D74-6B282087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3452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8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1594-948C-7456-1983-19E18C5FF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21C7-A428-88A9-E454-7B390B9E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8277"/>
            <a:ext cx="4652211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NotificationService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         NotificationConsumer.java</a:t>
            </a:r>
            <a:endParaRPr lang="en-US" sz="2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078CAF5-69B5-2370-BCFD-EB79B9574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60795"/>
            <a:ext cx="4652211" cy="53972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sınıf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activity_queue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isimli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RabbitMQ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kuyruğundan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mesajlarını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dinleyip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nesnesine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çevirerek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kaydeder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@RabbitListener: Bu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metodun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activity_queue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isimli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RabbitMQ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kuyruğunu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dinlemesini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NotificationEvent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event: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Mesajlar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sınıfa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deserialize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edilir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(JSON → Java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dönüşüm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tanımladığın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Jackson2JsonMessageConverter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sayesinde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gerçekleşir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JPA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aracılığıyla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Notification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tablosuna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kayıt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atılır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sınıf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RabbitMQ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kuyruğundan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etkinlik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mesajlarını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dinleyip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Notification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nesnesine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dönüştürerek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kaydeder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gönderilen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aktiviteler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NotificationService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asenkron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işlenmiş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olur</a:t>
            </a:r>
            <a:r>
              <a:rPr lang="en-US" alt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FDC770-6D90-07C6-D2CE-E8BD7C54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039" y="94158"/>
            <a:ext cx="6066294" cy="4959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70C9C5-9941-43DB-77B6-4A778AAE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942" y="5489418"/>
            <a:ext cx="4846740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8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EFF5C0-9CB7-6DAE-A670-B0EAF667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3B59E90-C2E6-4C7B-B62A-9A39E4D1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B2979-9B0F-4F3C-A912-A0A5339D7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0"/>
            <a:ext cx="1000102" cy="42244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D065-482C-41CF-99A2-50EFB1B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626" y="1616940"/>
            <a:ext cx="11190374" cy="418256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76520-54D2-DA37-89FA-086B8A74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543" y="288362"/>
            <a:ext cx="5408670" cy="105497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 err="1"/>
              <a:t>ActivityService</a:t>
            </a:r>
            <a:r>
              <a:rPr lang="en-US" sz="2000" dirty="0"/>
              <a:t>:             RabbitMQConfig.java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0B15B07-5DFC-49A7-83E7-33AE560DD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89632" y="3669992"/>
            <a:ext cx="42245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E1A6E1-A101-407D-9872-0506425C7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974" y="0"/>
            <a:ext cx="4667026" cy="1631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49E4F89-BD43-4E3D-88E8-6C7E8AA9F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0B34394-584B-5CFC-1AFB-27889DC0B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36" y="1680947"/>
            <a:ext cx="6388910" cy="51706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yapılandırma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sınıfı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ActivityService’in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RabbitMQ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iletişim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kurabilmesi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bean’leri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sağlar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Gönderilecek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yönlendirileceği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key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burada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tanımlanır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sistemde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sabit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activity_queue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kalıcı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(durable)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değildir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activity_exchange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adında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Exchange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Topic exchange,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routing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key’e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eşleşerek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yönlendirilmesini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Oluşturulan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kuyruğu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belirli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routing key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exchange’e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bağlar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 </a:t>
            </a:r>
            <a:r>
              <a:rPr lang="en-US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formatında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dönüştürmek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kullanılır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Bu,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(Java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objesi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gönderilmesini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RabbitTemplate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başka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servislere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göndermek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araçtır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Burada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Jackson2JsonMessageConverter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gönderilen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mesajların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formatında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olması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sağlanır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011D64-8A07-5611-DF69-F7B2CF4B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74" t="3844" r="32331" b="5465"/>
          <a:stretch>
            <a:fillRect/>
          </a:stretch>
        </p:blipFill>
        <p:spPr>
          <a:xfrm>
            <a:off x="7616622" y="1646343"/>
            <a:ext cx="4316877" cy="41321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1153701-84AC-48F8-BF95-FD091301A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842394"/>
            <a:ext cx="7498081" cy="10092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5FF1E9-6522-482B-A20C-EA7AF7CAA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0CEDF7-1225-4242-8C30-EA518372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7995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3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8BDF5-D80D-EC9B-6C4F-E482BE1A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A83E8-1CD7-BB89-B5FA-ABB4932E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0" y="916425"/>
            <a:ext cx="3611029" cy="1148909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 err="1"/>
              <a:t>ActivityService</a:t>
            </a:r>
            <a:r>
              <a:rPr lang="en-US" sz="1400" dirty="0"/>
              <a:t>:             ActivityEventPublisher.java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BA42E96-89DF-6FA3-AD0E-0BAC7BE70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3" y="1787198"/>
            <a:ext cx="4454837" cy="47945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RabbitMQ’ya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(event)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göndermek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kullanılır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RabbitTemplate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NotificationService’e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ulaşacak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event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yayını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yapar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RabbitMQ’ya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mesaj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göndermek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Spring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bileşeni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Bu,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önceki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slaytta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RabbitConfig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içinde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tanımlanmıştı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publish()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metodu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dışarıdan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aldığı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NotificationEvent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nesnesini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alıp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RabbitMQ’ya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convertAndSend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JSON'a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çevrilerek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gönderilir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(JSON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dönüştürücü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sayesinde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Exchange: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activity_exchange</a:t>
            </a: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Key: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activity_key</a:t>
            </a: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Queue: Bu exchange-key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ilişkisine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bağlı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activity_queue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NotificationService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tarafında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9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dinleniyor</a:t>
            </a:r>
            <a:r>
              <a:rPr lang="en-US" altLang="tr-TR" sz="9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9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45FA7-205D-E4F6-DC82-571D0E6B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341"/>
          <a:stretch>
            <a:fillRect/>
          </a:stretch>
        </p:blipFill>
        <p:spPr>
          <a:xfrm>
            <a:off x="4657765" y="785520"/>
            <a:ext cx="7500472" cy="543112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5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77AD8D-5A18-6732-43F8-A6F2FCD7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BA5A0-DFA0-1A90-E430-FA01DFDB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78" y="395916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/>
              <a:t>ActivityService:              ActivityServiceImpl.java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87A24D3-6ACA-F47F-205B-9A32D0AE7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" y="1752600"/>
            <a:ext cx="4689191" cy="5105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Kullanıcıdan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aktivite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verisini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kontrol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kaydeder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ardından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event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üretip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RabbitMQ’ya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pet’e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ait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olmadığını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kontrol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Güvenlik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kimlik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doğrulaması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doğrulandıysa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aktivite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kaydedilir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NotificationEvent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RabbitMQ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üzerinden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NotificationService’e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gönderilecek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DTO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RabbitMQ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kuyruğuna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gönderilecek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Daha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açıklanan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ActivityEventPublisher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üzerinden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RabbitMQ’ya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gönderim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FDF1D8-91CD-C127-0F69-B21031D6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200" b="2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 descr="Yüklenmiş görüntü">
            <a:extLst>
              <a:ext uri="{FF2B5EF4-FFF2-40B4-BE49-F238E27FC236}">
                <a16:creationId xmlns:a16="http://schemas.microsoft.com/office/drawing/2014/main" id="{307F7642-8300-C276-727D-2C6478EEC3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70221" cy="23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3978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3AF1B6-5B08-7523-B997-2C6023299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6" b="-3"/>
          <a:stretch>
            <a:fillRect/>
          </a:stretch>
        </p:blipFill>
        <p:spPr>
          <a:xfrm>
            <a:off x="6858021" y="866792"/>
            <a:ext cx="2698992" cy="25302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79A12-AC2C-277C-241B-296FA5B95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40811" b="2"/>
          <a:stretch>
            <a:fillRect/>
          </a:stretch>
        </p:blipFill>
        <p:spPr>
          <a:xfrm>
            <a:off x="9557017" y="912464"/>
            <a:ext cx="2633071" cy="2502861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6F5191-0618-17EC-6F88-66E22BF98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9" b="-3"/>
          <a:stretch>
            <a:fillRect/>
          </a:stretch>
        </p:blipFill>
        <p:spPr>
          <a:xfrm>
            <a:off x="1067712" y="3435492"/>
            <a:ext cx="2863150" cy="342250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3E8E25-2E56-000F-A9A5-3920FE7D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835" b="-1"/>
          <a:stretch>
            <a:fillRect/>
          </a:stretch>
        </p:blipFill>
        <p:spPr>
          <a:xfrm>
            <a:off x="3991809" y="3456179"/>
            <a:ext cx="2801057" cy="34018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322D9-15B3-F082-A55E-F70718E8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tr-TR" sz="3100">
                <a:solidFill>
                  <a:schemeClr val="bg1"/>
                </a:solidFill>
              </a:rPr>
              <a:t>Swagger / OpenAPI Dokümantasyonu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E6DC-8AE1-0225-39CA-AF7CA71F5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100"/>
              <a:t>Her </a:t>
            </a:r>
            <a:r>
              <a:rPr lang="en-US" altLang="tr-TR" sz="1100" err="1"/>
              <a:t>mikroservis</a:t>
            </a:r>
            <a:r>
              <a:rPr lang="en-US" altLang="tr-TR" sz="1100"/>
              <a:t> </a:t>
            </a:r>
            <a:r>
              <a:rPr lang="en-US" altLang="tr-TR" sz="1100" err="1"/>
              <a:t>için</a:t>
            </a:r>
            <a:r>
              <a:rPr lang="en-US" altLang="tr-TR" sz="1100"/>
              <a:t> </a:t>
            </a:r>
            <a:r>
              <a:rPr lang="en-US" altLang="tr-TR" sz="1100" err="1"/>
              <a:t>springdpc-openapi</a:t>
            </a:r>
            <a:r>
              <a:rPr lang="en-US" altLang="tr-TR" sz="1100"/>
              <a:t> </a:t>
            </a:r>
            <a:r>
              <a:rPr lang="en-US" altLang="tr-TR" sz="1100" err="1"/>
              <a:t>ile</a:t>
            </a:r>
            <a:r>
              <a:rPr lang="en-US" altLang="tr-TR" sz="1100"/>
              <a:t> Swagger UI </a:t>
            </a:r>
            <a:r>
              <a:rPr lang="en-US" altLang="tr-TR" sz="1100" err="1"/>
              <a:t>aktif</a:t>
            </a:r>
            <a:r>
              <a:rPr lang="en-US" altLang="tr-TR" sz="1100"/>
              <a:t> </a:t>
            </a:r>
            <a:r>
              <a:rPr lang="en-US" altLang="tr-TR" sz="1100" err="1"/>
              <a:t>edildi</a:t>
            </a:r>
            <a:endParaRPr lang="en-US" altLang="tr-TR" sz="1100"/>
          </a:p>
          <a:p>
            <a:pPr lvl="0" indent="-2286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100" b="0"/>
              <a:t>Swagger </a:t>
            </a:r>
            <a:r>
              <a:rPr lang="en-US" altLang="tr-TR" sz="1100" b="0" err="1"/>
              <a:t>endpoint’leri</a:t>
            </a:r>
            <a:r>
              <a:rPr lang="en-US" altLang="tr-TR" sz="1100" b="0"/>
              <a:t> hem </a:t>
            </a:r>
            <a:r>
              <a:rPr lang="en-US" altLang="tr-TR" sz="1100" b="0" err="1"/>
              <a:t>tekil</a:t>
            </a:r>
            <a:r>
              <a:rPr lang="en-US" altLang="tr-TR" sz="1100" b="0"/>
              <a:t> </a:t>
            </a:r>
            <a:r>
              <a:rPr lang="en-US" altLang="tr-TR" sz="1100" b="0" err="1"/>
              <a:t>servis</a:t>
            </a:r>
            <a:r>
              <a:rPr lang="en-US" altLang="tr-TR" sz="1100" b="0"/>
              <a:t> </a:t>
            </a:r>
            <a:r>
              <a:rPr lang="en-US" altLang="tr-TR" sz="1100" b="0" err="1"/>
              <a:t>portlarında</a:t>
            </a:r>
            <a:r>
              <a:rPr lang="en-US" altLang="tr-TR" sz="1100" b="0"/>
              <a:t> hem de API Gateway </a:t>
            </a:r>
            <a:r>
              <a:rPr lang="en-US" altLang="tr-TR" sz="1100" b="0" err="1"/>
              <a:t>üzerinden</a:t>
            </a:r>
            <a:r>
              <a:rPr lang="en-US" altLang="tr-TR" sz="1100" b="0"/>
              <a:t> </a:t>
            </a:r>
            <a:r>
              <a:rPr lang="en-US" altLang="tr-TR" sz="1100" b="0" err="1"/>
              <a:t>erişilebilir</a:t>
            </a:r>
            <a:r>
              <a:rPr lang="en-US" altLang="tr-TR" sz="1100" b="0"/>
              <a:t> hale </a:t>
            </a:r>
            <a:r>
              <a:rPr lang="en-US" altLang="tr-TR" sz="1100" b="0" err="1"/>
              <a:t>getirildi</a:t>
            </a:r>
            <a:r>
              <a:rPr lang="en-US" altLang="tr-TR" sz="1100" b="0"/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100" b="0"/>
              <a:t>API Gateway </a:t>
            </a:r>
            <a:r>
              <a:rPr lang="en-US" altLang="tr-TR" sz="1100" b="0" err="1"/>
              <a:t>ile</a:t>
            </a:r>
            <a:r>
              <a:rPr lang="en-US" altLang="tr-TR" sz="1100" b="0"/>
              <a:t> </a:t>
            </a:r>
            <a:r>
              <a:rPr lang="en-US" altLang="tr-TR" sz="1100" b="0" err="1"/>
              <a:t>merkezi</a:t>
            </a:r>
            <a:r>
              <a:rPr lang="en-US" altLang="tr-TR" sz="1100" b="0"/>
              <a:t> Swagger </a:t>
            </a:r>
            <a:r>
              <a:rPr lang="en-US" altLang="tr-TR" sz="1100" b="0" err="1"/>
              <a:t>erişimi</a:t>
            </a:r>
            <a:r>
              <a:rPr lang="en-US" altLang="tr-TR" sz="1100" b="0"/>
              <a:t> </a:t>
            </a:r>
            <a:r>
              <a:rPr lang="en-US" altLang="tr-TR" sz="1100" b="0" err="1"/>
              <a:t>sağlandı</a:t>
            </a:r>
            <a:r>
              <a:rPr lang="en-US" altLang="tr-TR" sz="1100" b="0"/>
              <a:t>. </a:t>
            </a:r>
            <a:r>
              <a:rPr lang="en-US" altLang="tr-TR" sz="1100" b="0" err="1"/>
              <a:t>Tüm</a:t>
            </a:r>
            <a:r>
              <a:rPr lang="en-US" altLang="tr-TR" sz="1100" b="0"/>
              <a:t> </a:t>
            </a:r>
            <a:r>
              <a:rPr lang="en-US" altLang="tr-TR" sz="1100" b="0" err="1"/>
              <a:t>servisler</a:t>
            </a:r>
            <a:r>
              <a:rPr lang="en-US" altLang="tr-TR" sz="1100" b="0"/>
              <a:t> </a:t>
            </a:r>
            <a:r>
              <a:rPr lang="en-US" altLang="tr-TR" sz="1100" b="0" err="1"/>
              <a:t>tek</a:t>
            </a:r>
            <a:r>
              <a:rPr lang="en-US" altLang="tr-TR" sz="1100" b="0"/>
              <a:t> </a:t>
            </a:r>
            <a:r>
              <a:rPr lang="en-US" altLang="tr-TR" sz="1100" b="0" err="1"/>
              <a:t>noktadan</a:t>
            </a:r>
            <a:r>
              <a:rPr lang="en-US" altLang="tr-TR" sz="1100" b="0"/>
              <a:t> </a:t>
            </a:r>
            <a:r>
              <a:rPr lang="en-US" altLang="tr-TR" sz="1100" b="0" err="1"/>
              <a:t>kontrol</a:t>
            </a:r>
            <a:r>
              <a:rPr lang="en-US" altLang="tr-TR" sz="1100" b="0"/>
              <a:t> </a:t>
            </a:r>
            <a:r>
              <a:rPr lang="en-US" altLang="tr-TR" sz="1100" b="0" err="1"/>
              <a:t>edilebilir</a:t>
            </a:r>
            <a:r>
              <a:rPr lang="en-US" altLang="tr-TR" sz="1100" b="0"/>
              <a:t> </a:t>
            </a:r>
            <a:r>
              <a:rPr lang="en-US" altLang="tr-TR" sz="1100" b="0" err="1"/>
              <a:t>oldu</a:t>
            </a:r>
            <a:r>
              <a:rPr lang="en-US" altLang="tr-TR" sz="1100" b="0"/>
              <a:t>.</a:t>
            </a:r>
          </a:p>
          <a:p>
            <a:pPr>
              <a:lnSpc>
                <a:spcPct val="130000"/>
              </a:lnSpc>
            </a:pPr>
            <a:endParaRPr lang="tr-TR" sz="11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4C5E54-F243-4EAF-81AE-9CC817815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84845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8394A4-EF47-46E0-ACCB-29530F0A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94575" y="856301"/>
            <a:ext cx="64008" cy="2551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9F3B73-1182-49D2-A7CD-C7AFCAF9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0863" y="3438144"/>
            <a:ext cx="64008" cy="3419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9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AA5A8-2403-79D6-DA86-1778B8C5F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F2FAA-FCBB-D397-B214-7CF4FFC9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0" y="-163327"/>
            <a:ext cx="3611029" cy="108490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2800" dirty="0"/>
              <a:t>CorsConfig.java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50FFCB3-C145-CD5E-57C4-AD4DB1A46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" y="777444"/>
            <a:ext cx="4666367" cy="60165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Boot, default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sadece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domain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porttan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istekleri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Kabul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Ancak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Swagger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arayüzü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genellikle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http://localhost:8080 → API Gateway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portu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porttan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servislere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Eğer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CORS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ayarı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yapılmazsa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Swagger UI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frontend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alır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endpoint'lere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(/**)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CORS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politikası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uygulanır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Sadece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kaynaktan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(Swagger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UI'nın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bulunduğu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Gateway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portu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isteklere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verilir</a:t>
            </a: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İzin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verilen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metodlarıdır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Swagger UI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tarayıcılar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OPTIONS (preflight)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istekleri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gönderdiği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mutlaka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listede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olmalı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header’lara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örneğin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Authorization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header'ı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dahil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allowCredentials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(true)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cookie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JWT token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kimlik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taşınmasına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1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verilir</a:t>
            </a:r>
            <a:r>
              <a:rPr lang="en-US" altLang="tr-TR" sz="11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1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1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1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953F7-275C-FC41-4454-DE81AB6F7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807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D586-92D2-7917-DB14-69D4C219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 sz="3300">
                <a:solidFill>
                  <a:schemeClr val="bg1"/>
                </a:solidFill>
              </a:rPr>
              <a:t>Mimari Tasarım Dokümanı Oluşturulması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600768-36F4-B532-410B-409A5BF08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462341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270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E0512-6440-43EB-1C7D-C2D4D1359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E1273-8BCF-73B1-D7F9-6AF317D8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06" y="812585"/>
            <a:ext cx="3611029" cy="828869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2000" dirty="0"/>
              <a:t>OpenAPIConfig.java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4D9DF44-A485-A8C9-840F-2B5167341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" y="1641455"/>
            <a:ext cx="4585713" cy="50885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projesinde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Swagger/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OpenAPI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kullanıldığında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oluşturulan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dokümantasyonuna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adı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açıklama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geliştirici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bilgisi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vs.)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eklemek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kullanılır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Swagger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UI'de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(/swagger-ui.html)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ekranın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kısmında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"Info"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kısmında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görünür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Projeyi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kullanan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neye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ait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Dokümantasyon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profesyonel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görünür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İletişim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meta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veriler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erişilebilir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9E413EC-5683-BE16-DF19-2F79F841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16" b="-1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27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797AF-9F7A-B7EC-867B-D93B9D66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880F-1157-D71C-8D7B-783370BD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0" y="611191"/>
            <a:ext cx="4818888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r>
              <a:rPr lang="tr-TR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yml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356D9A-8792-E5AB-D592-D8B83E540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76813"/>
            <a:ext cx="4818888" cy="3210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1400" dirty="0" err="1"/>
              <a:t>Mikroservis</a:t>
            </a:r>
            <a:r>
              <a:rPr lang="tr-TR" sz="1400" dirty="0"/>
              <a:t> mimaride, her servisin </a:t>
            </a:r>
            <a:r>
              <a:rPr lang="tr-TR" sz="1400" dirty="0" err="1"/>
              <a:t>Swagger</a:t>
            </a:r>
            <a:r>
              <a:rPr lang="tr-TR" sz="1400" dirty="0"/>
              <a:t> arayüzü farklı bir </a:t>
            </a:r>
            <a:r>
              <a:rPr lang="tr-TR" sz="1400" dirty="0" err="1"/>
              <a:t>path’te</a:t>
            </a:r>
            <a:r>
              <a:rPr lang="tr-TR" sz="1400" dirty="0"/>
              <a:t> tanımlansın ki çakışma olmasın ve API Gateway tarafından yönlendirilebilsin.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altLang="tr-TR" sz="1400" dirty="0"/>
              <a:t> </a:t>
            </a:r>
            <a:r>
              <a:rPr lang="tr-TR" altLang="tr-TR" sz="1400" dirty="0" err="1"/>
              <a:t>api-docs.path</a:t>
            </a:r>
            <a:r>
              <a:rPr lang="tr-TR" altLang="tr-TR" sz="1400" dirty="0"/>
              <a:t>: /</a:t>
            </a:r>
            <a:r>
              <a:rPr lang="tr-TR" altLang="tr-TR" sz="1400" dirty="0" err="1"/>
              <a:t>activity</a:t>
            </a:r>
            <a:r>
              <a:rPr lang="tr-TR" altLang="tr-TR" sz="1400" dirty="0"/>
              <a:t>/v3/</a:t>
            </a:r>
            <a:r>
              <a:rPr lang="tr-TR" altLang="tr-TR" sz="1400" dirty="0" err="1"/>
              <a:t>api-docs</a:t>
            </a:r>
            <a:endParaRPr lang="tr-TR" altLang="tr-TR" sz="14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altLang="tr-TR" sz="1400" dirty="0"/>
              <a:t>http://localhost:8084/activity/v3/api-docs → </a:t>
            </a:r>
            <a:r>
              <a:rPr lang="tr-TR" altLang="tr-TR" sz="1400" dirty="0" err="1"/>
              <a:t>Swagger</a:t>
            </a:r>
            <a:r>
              <a:rPr lang="tr-TR" altLang="tr-TR" sz="1400" dirty="0"/>
              <a:t>/</a:t>
            </a:r>
            <a:r>
              <a:rPr lang="tr-TR" altLang="tr-TR" sz="1400" dirty="0" err="1"/>
              <a:t>OpenAPI</a:t>
            </a:r>
            <a:r>
              <a:rPr lang="tr-TR" altLang="tr-TR" sz="1400" dirty="0"/>
              <a:t> JSON çıktısını bu adreste sunar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altLang="tr-TR" sz="1400" dirty="0"/>
              <a:t>API Gateway bu </a:t>
            </a:r>
            <a:r>
              <a:rPr lang="tr-TR" altLang="tr-TR" sz="1400" dirty="0" err="1"/>
              <a:t>path’i</a:t>
            </a:r>
            <a:r>
              <a:rPr lang="tr-TR" altLang="tr-TR" sz="1400" dirty="0"/>
              <a:t> kullanarak servis </a:t>
            </a:r>
            <a:r>
              <a:rPr lang="tr-TR" altLang="tr-TR" sz="1400" dirty="0" err="1"/>
              <a:t>Swagger</a:t>
            </a:r>
            <a:r>
              <a:rPr lang="tr-TR" altLang="tr-TR" sz="1400" dirty="0"/>
              <a:t> tanımını okuyabilir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altLang="tr-TR" sz="1400" dirty="0" err="1"/>
              <a:t>swagger-ui.path</a:t>
            </a:r>
            <a:r>
              <a:rPr lang="tr-TR" altLang="tr-TR" sz="1400" dirty="0"/>
              <a:t>: /</a:t>
            </a:r>
            <a:r>
              <a:rPr lang="tr-TR" altLang="tr-TR" sz="1400" dirty="0" err="1"/>
              <a:t>activity</a:t>
            </a:r>
            <a:r>
              <a:rPr lang="tr-TR" altLang="tr-TR" sz="1400" dirty="0"/>
              <a:t>/swagger-ui.html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altLang="tr-TR" sz="1400" dirty="0" err="1"/>
              <a:t>Swagger</a:t>
            </a:r>
            <a:r>
              <a:rPr lang="tr-TR" altLang="tr-TR" sz="1400" dirty="0"/>
              <a:t> UI arayüzü http://localhost:8084/activity/swagger-ui.html adresinden erişilir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altLang="tr-TR" sz="1400" dirty="0"/>
              <a:t>Eğer tüm servisler sadece /swagger-ui.html kullanırsa çakışır → bu yapı servis bazlı ayrımı sağlar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400" dirty="0">
              <a:latin typeface="Arial" panose="020B0604020202020204" pitchFamily="34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tr-TR" sz="14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1970D-948F-747D-A6DB-C1834681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184" y="181659"/>
            <a:ext cx="4442845" cy="112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8930F-001A-D7F1-15B6-FD2F68073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08" y="1414560"/>
            <a:ext cx="4516400" cy="1120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85462D-23DD-952F-0A69-703C6AE02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508" y="2462549"/>
            <a:ext cx="3330229" cy="1112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DB9E03-591A-ECFB-E850-F7BF4550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673" y="3441543"/>
            <a:ext cx="3261643" cy="1165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C943F0-5832-6A76-3602-40EB4EACA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294" y="4641320"/>
            <a:ext cx="4306627" cy="21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99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BCFC9A-65E5-BFEA-148B-23868ED40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6F134-D7CB-7422-EFF8-FADEA190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pom.xml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87B05-9EF6-DD41-DA83-98D2E4C0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39" y="485595"/>
            <a:ext cx="9954612" cy="221490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E73313B-7A4C-A544-1D53-E909C6DA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791" y="4439237"/>
            <a:ext cx="10761559" cy="22358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09728" tIns="109728" rIns="109728" bIns="9144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400" dirty="0"/>
              <a:t>Bu </a:t>
            </a:r>
            <a:r>
              <a:rPr lang="en-US" sz="1400" dirty="0" err="1"/>
              <a:t>görselde</a:t>
            </a:r>
            <a:r>
              <a:rPr lang="en-US" sz="1400" dirty="0"/>
              <a:t> </a:t>
            </a:r>
            <a:r>
              <a:rPr lang="en-US" sz="1400" dirty="0" err="1"/>
              <a:t>yapılan</a:t>
            </a:r>
            <a:r>
              <a:rPr lang="en-US" sz="1400" dirty="0"/>
              <a:t> </a:t>
            </a:r>
            <a:r>
              <a:rPr lang="en-US" sz="1400" dirty="0" err="1"/>
              <a:t>değişiklik</a:t>
            </a:r>
            <a:r>
              <a:rPr lang="en-US" sz="1400" dirty="0"/>
              <a:t>, Spring </a:t>
            </a:r>
            <a:r>
              <a:rPr lang="en-US" sz="1400" dirty="0" err="1"/>
              <a:t>WebFlux</a:t>
            </a:r>
            <a:r>
              <a:rPr lang="en-US" sz="1400" dirty="0"/>
              <a:t> </a:t>
            </a:r>
            <a:r>
              <a:rPr lang="en-US" sz="1400" dirty="0" err="1"/>
              <a:t>tabanlı</a:t>
            </a:r>
            <a:r>
              <a:rPr lang="en-US" sz="1400" dirty="0"/>
              <a:t> </a:t>
            </a:r>
            <a:r>
              <a:rPr lang="en-US" sz="1400" dirty="0" err="1"/>
              <a:t>projelerde</a:t>
            </a:r>
            <a:r>
              <a:rPr lang="en-US" sz="1400" dirty="0"/>
              <a:t> Swagger/</a:t>
            </a:r>
            <a:r>
              <a:rPr lang="en-US" sz="1400" dirty="0" err="1"/>
              <a:t>OpenAPI</a:t>
            </a:r>
            <a:r>
              <a:rPr lang="en-US" sz="1400" dirty="0"/>
              <a:t> </a:t>
            </a:r>
            <a:r>
              <a:rPr lang="en-US" sz="1400" dirty="0" err="1"/>
              <a:t>desteğini</a:t>
            </a:r>
            <a:r>
              <a:rPr lang="en-US" sz="1400" dirty="0"/>
              <a:t> </a:t>
            </a:r>
            <a:r>
              <a:rPr lang="en-US" sz="1400" dirty="0" err="1"/>
              <a:t>etkinleştirmek</a:t>
            </a:r>
            <a:r>
              <a:rPr lang="en-US" sz="1400" dirty="0"/>
              <a:t> </a:t>
            </a:r>
            <a:r>
              <a:rPr lang="en-US" sz="1400" dirty="0" err="1"/>
              <a:t>amacıyla</a:t>
            </a:r>
            <a:r>
              <a:rPr lang="en-US" sz="1400" dirty="0"/>
              <a:t> </a:t>
            </a:r>
            <a:r>
              <a:rPr lang="en-US" sz="1400" dirty="0" err="1"/>
              <a:t>yapılmış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bağımlılık</a:t>
            </a:r>
            <a:r>
              <a:rPr lang="en-US" sz="1400" dirty="0"/>
              <a:t> (dependency) </a:t>
            </a:r>
            <a:r>
              <a:rPr lang="en-US" sz="1400" dirty="0" err="1"/>
              <a:t>eklemesidir</a:t>
            </a:r>
            <a:r>
              <a:rPr lang="en-US" sz="1400" dirty="0"/>
              <a:t>.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400" dirty="0"/>
          </a:p>
          <a:p>
            <a:pPr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400" dirty="0"/>
              <a:t>API Gateway </a:t>
            </a:r>
            <a:r>
              <a:rPr lang="en-US" altLang="tr-TR" sz="1400" dirty="0" err="1"/>
              <a:t>projesi</a:t>
            </a:r>
            <a:r>
              <a:rPr lang="en-US" altLang="tr-TR" sz="1400" dirty="0"/>
              <a:t> Spring </a:t>
            </a:r>
            <a:r>
              <a:rPr lang="en-US" altLang="tr-TR" sz="1400" dirty="0" err="1"/>
              <a:t>WebFlux</a:t>
            </a:r>
            <a:r>
              <a:rPr lang="en-US" altLang="tr-TR" sz="1400" dirty="0"/>
              <a:t> </a:t>
            </a:r>
            <a:r>
              <a:rPr lang="en-US" altLang="tr-TR" sz="1400" dirty="0" err="1"/>
              <a:t>mimarisiyle</a:t>
            </a:r>
            <a:r>
              <a:rPr lang="en-US" altLang="tr-TR" sz="1400" dirty="0"/>
              <a:t> </a:t>
            </a:r>
            <a:r>
              <a:rPr lang="en-US" altLang="tr-TR" sz="1400" dirty="0" err="1"/>
              <a:t>geliştirildiği</a:t>
            </a:r>
            <a:r>
              <a:rPr lang="en-US" altLang="tr-TR" sz="1400" dirty="0"/>
              <a:t> </a:t>
            </a:r>
            <a:r>
              <a:rPr lang="en-US" altLang="tr-TR" sz="1400" dirty="0" err="1"/>
              <a:t>için</a:t>
            </a:r>
            <a:r>
              <a:rPr lang="en-US" altLang="tr-TR" sz="1400" dirty="0"/>
              <a:t>, Swagger/</a:t>
            </a:r>
            <a:r>
              <a:rPr lang="en-US" altLang="tr-TR" sz="1400" dirty="0" err="1"/>
              <a:t>OpenAPI</a:t>
            </a:r>
            <a:r>
              <a:rPr lang="en-US" altLang="tr-TR" sz="1400" dirty="0"/>
              <a:t> </a:t>
            </a:r>
            <a:r>
              <a:rPr lang="en-US" altLang="tr-TR" sz="1400" dirty="0" err="1"/>
              <a:t>desteği</a:t>
            </a:r>
            <a:r>
              <a:rPr lang="en-US" altLang="tr-TR" sz="1400" dirty="0"/>
              <a:t> </a:t>
            </a:r>
            <a:r>
              <a:rPr lang="en-US" altLang="tr-TR" sz="1400" dirty="0" err="1"/>
              <a:t>için</a:t>
            </a:r>
            <a:r>
              <a:rPr lang="en-US" altLang="tr-TR" sz="1400" dirty="0"/>
              <a:t> </a:t>
            </a:r>
            <a:r>
              <a:rPr lang="en-US" altLang="tr-TR" sz="1400" dirty="0" err="1"/>
              <a:t>springdoc</a:t>
            </a:r>
            <a:r>
              <a:rPr lang="en-US" altLang="tr-TR" sz="1400" dirty="0"/>
              <a:t>-</a:t>
            </a:r>
            <a:r>
              <a:rPr lang="en-US" altLang="tr-TR" sz="1400" dirty="0" err="1"/>
              <a:t>openapi</a:t>
            </a:r>
            <a:r>
              <a:rPr lang="en-US" altLang="tr-TR" sz="1400" dirty="0"/>
              <a:t>-starter-</a:t>
            </a:r>
            <a:r>
              <a:rPr lang="en-US" altLang="tr-TR" sz="1400" dirty="0" err="1"/>
              <a:t>webflux</a:t>
            </a:r>
            <a:r>
              <a:rPr lang="en-US" altLang="tr-TR" sz="1400" dirty="0"/>
              <a:t>-</a:t>
            </a:r>
            <a:r>
              <a:rPr lang="en-US" altLang="tr-TR" sz="1400" dirty="0" err="1"/>
              <a:t>ui</a:t>
            </a:r>
            <a:r>
              <a:rPr lang="en-US" altLang="tr-TR" sz="1400" dirty="0"/>
              <a:t> </a:t>
            </a:r>
            <a:r>
              <a:rPr lang="en-US" altLang="tr-TR" sz="1400" dirty="0" err="1"/>
              <a:t>bağımlılığı</a:t>
            </a:r>
            <a:r>
              <a:rPr lang="en-US" altLang="tr-TR" sz="1400" dirty="0"/>
              <a:t> </a:t>
            </a:r>
            <a:r>
              <a:rPr lang="en-US" altLang="tr-TR" sz="1400" dirty="0" err="1"/>
              <a:t>kullanılmıştır</a:t>
            </a:r>
            <a:r>
              <a:rPr lang="en-US" altLang="tr-TR" sz="1400" dirty="0"/>
              <a:t>. Bu </a:t>
            </a:r>
            <a:r>
              <a:rPr lang="en-US" altLang="tr-TR" sz="1400" dirty="0" err="1"/>
              <a:t>sayede</a:t>
            </a:r>
            <a:r>
              <a:rPr lang="en-US" altLang="tr-TR" sz="1400" dirty="0"/>
              <a:t> http://localhost:8080/swagger-ui.html </a:t>
            </a:r>
            <a:r>
              <a:rPr lang="en-US" altLang="tr-TR" sz="1400" dirty="0" err="1"/>
              <a:t>üzerinden</a:t>
            </a:r>
            <a:r>
              <a:rPr lang="en-US" altLang="tr-TR" sz="1400" dirty="0"/>
              <a:t> </a:t>
            </a:r>
            <a:r>
              <a:rPr lang="en-US" altLang="tr-TR" sz="1400" dirty="0" err="1"/>
              <a:t>merkezi</a:t>
            </a:r>
            <a:r>
              <a:rPr lang="en-US" altLang="tr-TR" sz="1400" dirty="0"/>
              <a:t> Swagger </a:t>
            </a:r>
            <a:r>
              <a:rPr lang="en-US" altLang="tr-TR" sz="1400" dirty="0" err="1"/>
              <a:t>arayüzü</a:t>
            </a:r>
            <a:r>
              <a:rPr lang="en-US" altLang="tr-TR" sz="1400" dirty="0"/>
              <a:t> </a:t>
            </a:r>
            <a:r>
              <a:rPr lang="en-US" altLang="tr-TR" sz="1400" dirty="0" err="1"/>
              <a:t>sağlanmıştır</a:t>
            </a:r>
            <a:r>
              <a:rPr lang="en-US" altLang="tr-TR" sz="1400" dirty="0"/>
              <a:t>. </a:t>
            </a:r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400" dirty="0"/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400" dirty="0"/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</a:pPr>
            <a:endParaRPr lang="en-US" altLang="tr-TR" sz="1400" dirty="0"/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  <a:buChar char="•"/>
            </a:pPr>
            <a:endParaRPr lang="en-US" altLang="tr-TR" dirty="0"/>
          </a:p>
          <a:p>
            <a:pPr lvl="0" fontAlgn="base">
              <a:lnSpc>
                <a:spcPct val="130000"/>
              </a:lnSpc>
              <a:spcBef>
                <a:spcPts val="930"/>
              </a:spcBef>
              <a:spcAft>
                <a:spcPct val="0"/>
              </a:spcAft>
              <a:buFont typeface="Corbel" panose="020B0503020204020204" pitchFamily="34" charset="0"/>
            </a:pPr>
            <a:endParaRPr lang="en-US" altLang="tr-TR" sz="1400" dirty="0"/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sz="1400" dirty="0"/>
          </a:p>
          <a:p>
            <a:pPr lvl="0" indent="-228600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400" dirty="0"/>
          </a:p>
        </p:txBody>
      </p:sp>
    </p:spTree>
    <p:extLst>
      <p:ext uri="{BB962C8B-B14F-4D97-AF65-F5344CB8AC3E}">
        <p14:creationId xmlns:p14="http://schemas.microsoft.com/office/powerpoint/2010/main" val="398336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67943-565A-AF47-6594-96CB06F6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70DD-0A5B-12BC-D08E-951470A3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18" y="269748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/>
              <a:t>security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E637BF5-6598-B93B-97C7-D2D2C057C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644" y="694942"/>
            <a:ext cx="6793463" cy="25952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Swagger’a</a:t>
            </a:r>
            <a:r>
              <a:rPr lang="en-US" sz="1400" dirty="0"/>
              <a:t> </a:t>
            </a:r>
            <a:r>
              <a:rPr lang="en-US" sz="1400" dirty="0" err="1"/>
              <a:t>ait</a:t>
            </a:r>
            <a:r>
              <a:rPr lang="en-US" sz="1400" dirty="0"/>
              <a:t> </a:t>
            </a:r>
            <a:r>
              <a:rPr lang="en-US" sz="1400" dirty="0" err="1"/>
              <a:t>endpoint'lerin</a:t>
            </a:r>
            <a:r>
              <a:rPr lang="en-US" sz="1400" dirty="0"/>
              <a:t> (Swagger UI, OpenAPI JSON, </a:t>
            </a:r>
            <a:r>
              <a:rPr lang="en-US" sz="1400" dirty="0" err="1"/>
              <a:t>dokümantasyon</a:t>
            </a:r>
            <a:r>
              <a:rPr lang="en-US" sz="1400" dirty="0"/>
              <a:t> </a:t>
            </a:r>
            <a:r>
              <a:rPr lang="en-US" sz="1400" dirty="0" err="1"/>
              <a:t>dosyaları</a:t>
            </a:r>
            <a:r>
              <a:rPr lang="en-US" sz="1400" dirty="0"/>
              <a:t>) JWT </a:t>
            </a:r>
            <a:r>
              <a:rPr lang="en-US" sz="1400" dirty="0" err="1"/>
              <a:t>doğrulamasına</a:t>
            </a:r>
            <a:r>
              <a:rPr lang="en-US" sz="1400" dirty="0"/>
              <a:t> </a:t>
            </a:r>
            <a:r>
              <a:rPr lang="en-US" sz="1400" dirty="0" err="1"/>
              <a:t>takılmadan</a:t>
            </a:r>
            <a:r>
              <a:rPr lang="en-US" sz="1400" dirty="0"/>
              <a:t> </a:t>
            </a:r>
            <a:r>
              <a:rPr lang="en-US" sz="1400" dirty="0" err="1"/>
              <a:t>erişilmesini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Aksi </a:t>
            </a:r>
            <a:r>
              <a:rPr lang="en-US" sz="1400" dirty="0" err="1"/>
              <a:t>takdirde</a:t>
            </a:r>
            <a:r>
              <a:rPr lang="en-US" sz="1400" dirty="0"/>
              <a:t>, Swagger UI token </a:t>
            </a:r>
            <a:r>
              <a:rPr lang="en-US" sz="1400" dirty="0" err="1"/>
              <a:t>isteyeceği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401 Unauthorized </a:t>
            </a:r>
            <a:r>
              <a:rPr lang="en-US" sz="1400" dirty="0" err="1"/>
              <a:t>hatası</a:t>
            </a:r>
            <a:r>
              <a:rPr lang="en-US" sz="1400" dirty="0"/>
              <a:t> </a:t>
            </a:r>
            <a:r>
              <a:rPr lang="en-US" sz="1400" dirty="0" err="1"/>
              <a:t>verir</a:t>
            </a:r>
            <a:r>
              <a:rPr lang="en-US" sz="1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Swagger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tarayıcı</a:t>
            </a:r>
            <a:r>
              <a:rPr lang="en-US" sz="1400" dirty="0"/>
              <a:t> </a:t>
            </a:r>
            <a:r>
              <a:rPr lang="en-US" sz="1400" dirty="0" err="1"/>
              <a:t>uygulamasıdır</a:t>
            </a:r>
            <a:r>
              <a:rPr lang="en-US" sz="1400" dirty="0"/>
              <a:t> → token </a:t>
            </a:r>
            <a:r>
              <a:rPr lang="en-US" sz="1400" dirty="0" err="1"/>
              <a:t>gönderemez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Token </a:t>
            </a:r>
            <a:r>
              <a:rPr lang="en-US" sz="1400" dirty="0" err="1"/>
              <a:t>kontrolü</a:t>
            </a:r>
            <a:r>
              <a:rPr lang="en-US" sz="1400" dirty="0"/>
              <a:t> </a:t>
            </a:r>
            <a:r>
              <a:rPr lang="en-US" sz="1400" dirty="0" err="1"/>
              <a:t>yapılan</a:t>
            </a:r>
            <a:r>
              <a:rPr lang="en-US" sz="1400" dirty="0"/>
              <a:t> </a:t>
            </a:r>
            <a:r>
              <a:rPr lang="en-US" sz="1400" dirty="0" err="1"/>
              <a:t>filtreye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path’ler</a:t>
            </a:r>
            <a:r>
              <a:rPr lang="en-US" sz="1400" dirty="0"/>
              <a:t> </a:t>
            </a:r>
            <a:r>
              <a:rPr lang="en-US" sz="1400" dirty="0" err="1"/>
              <a:t>eklenerek</a:t>
            </a:r>
            <a:r>
              <a:rPr lang="en-US" sz="1400" dirty="0"/>
              <a:t> </a:t>
            </a:r>
            <a:r>
              <a:rPr lang="en-US" sz="1400" dirty="0" err="1"/>
              <a:t>Swagger’a</a:t>
            </a:r>
            <a:r>
              <a:rPr lang="en-US" sz="1400" dirty="0"/>
              <a:t> </a:t>
            </a:r>
            <a:r>
              <a:rPr lang="en-US" sz="1400" dirty="0" err="1"/>
              <a:t>izin</a:t>
            </a:r>
            <a:r>
              <a:rPr lang="en-US" sz="1400" dirty="0"/>
              <a:t> </a:t>
            </a:r>
            <a:r>
              <a:rPr lang="en-US" sz="1400" dirty="0" err="1"/>
              <a:t>verilmiş</a:t>
            </a:r>
            <a:r>
              <a:rPr lang="en-US" sz="1400" dirty="0"/>
              <a:t> </a:t>
            </a:r>
            <a:r>
              <a:rPr lang="en-US" sz="1400" dirty="0" err="1"/>
              <a:t>olur</a:t>
            </a:r>
            <a:endParaRPr lang="en-US" sz="14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4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400" dirty="0"/>
              <a:t>Spring </a:t>
            </a:r>
            <a:r>
              <a:rPr lang="en-US" altLang="tr-TR" sz="1400" dirty="0" err="1"/>
              <a:t>Security’ye</a:t>
            </a:r>
            <a:r>
              <a:rPr lang="en-US" altLang="tr-TR" sz="1400" dirty="0"/>
              <a:t> “</a:t>
            </a:r>
            <a:r>
              <a:rPr lang="en-US" altLang="tr-TR" sz="1400" dirty="0" err="1"/>
              <a:t>bu</a:t>
            </a:r>
            <a:r>
              <a:rPr lang="en-US" altLang="tr-TR" sz="1400" dirty="0"/>
              <a:t> </a:t>
            </a:r>
            <a:r>
              <a:rPr lang="en-US" altLang="tr-TR" sz="1400" dirty="0" err="1"/>
              <a:t>endpoint'ler</a:t>
            </a:r>
            <a:r>
              <a:rPr lang="en-US" altLang="tr-TR" sz="1400" dirty="0"/>
              <a:t> </a:t>
            </a:r>
            <a:r>
              <a:rPr lang="en-US" altLang="tr-TR" sz="1400" dirty="0" err="1"/>
              <a:t>için</a:t>
            </a:r>
            <a:r>
              <a:rPr lang="en-US" altLang="tr-TR" sz="1400" dirty="0"/>
              <a:t> </a:t>
            </a:r>
            <a:r>
              <a:rPr lang="en-US" altLang="tr-TR" sz="1400" dirty="0" err="1"/>
              <a:t>kimlik</a:t>
            </a:r>
            <a:r>
              <a:rPr lang="en-US" altLang="tr-TR" sz="1400" dirty="0"/>
              <a:t> </a:t>
            </a:r>
            <a:r>
              <a:rPr lang="en-US" altLang="tr-TR" sz="1400" dirty="0" err="1"/>
              <a:t>doğrulaması</a:t>
            </a:r>
            <a:r>
              <a:rPr lang="en-US" altLang="tr-TR" sz="1400" dirty="0"/>
              <a:t> </a:t>
            </a:r>
            <a:r>
              <a:rPr lang="en-US" altLang="tr-TR" sz="1400" dirty="0" err="1"/>
              <a:t>gerekmez</a:t>
            </a:r>
            <a:r>
              <a:rPr lang="en-US" altLang="tr-TR" sz="1400" dirty="0"/>
              <a:t>” der.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400" dirty="0"/>
              <a:t>Swagger </a:t>
            </a:r>
            <a:r>
              <a:rPr lang="en-US" altLang="tr-TR" sz="1400" dirty="0" err="1"/>
              <a:t>UI'nın</a:t>
            </a:r>
            <a:r>
              <a:rPr lang="en-US" altLang="tr-TR" sz="1400" dirty="0"/>
              <a:t> </a:t>
            </a:r>
            <a:r>
              <a:rPr lang="en-US" altLang="tr-TR" sz="1400" dirty="0" err="1"/>
              <a:t>backend'e</a:t>
            </a:r>
            <a:r>
              <a:rPr lang="en-US" altLang="tr-TR" sz="1400" dirty="0"/>
              <a:t> </a:t>
            </a:r>
            <a:r>
              <a:rPr lang="en-US" altLang="tr-TR" sz="1400" dirty="0" err="1"/>
              <a:t>istek</a:t>
            </a:r>
            <a:r>
              <a:rPr lang="en-US" altLang="tr-TR" sz="1400" dirty="0"/>
              <a:t> </a:t>
            </a:r>
            <a:r>
              <a:rPr lang="en-US" altLang="tr-TR" sz="1400" dirty="0" err="1"/>
              <a:t>atabilmesi</a:t>
            </a:r>
            <a:r>
              <a:rPr lang="en-US" altLang="tr-TR" sz="1400" dirty="0"/>
              <a:t> </a:t>
            </a:r>
            <a:r>
              <a:rPr lang="en-US" altLang="tr-TR" sz="1400" dirty="0" err="1"/>
              <a:t>için</a:t>
            </a:r>
            <a:r>
              <a:rPr lang="en-US" altLang="tr-TR" sz="1400" dirty="0"/>
              <a:t> swagger-</a:t>
            </a:r>
            <a:r>
              <a:rPr lang="en-US" altLang="tr-TR" sz="1400" dirty="0" err="1"/>
              <a:t>ui</a:t>
            </a:r>
            <a:r>
              <a:rPr lang="en-US" altLang="tr-TR" sz="1400" dirty="0"/>
              <a:t>/** </a:t>
            </a:r>
            <a:r>
              <a:rPr lang="en-US" altLang="tr-TR" sz="1400" dirty="0" err="1"/>
              <a:t>ve</a:t>
            </a:r>
            <a:r>
              <a:rPr lang="en-US" altLang="tr-TR" sz="1400" dirty="0"/>
              <a:t> v3/</a:t>
            </a:r>
            <a:r>
              <a:rPr lang="en-US" altLang="tr-TR" sz="1400" dirty="0" err="1"/>
              <a:t>api</a:t>
            </a:r>
            <a:r>
              <a:rPr lang="en-US" altLang="tr-TR" sz="1400" dirty="0"/>
              <a:t>-docs/** </a:t>
            </a:r>
            <a:r>
              <a:rPr lang="en-US" altLang="tr-TR" sz="1400" dirty="0" err="1"/>
              <a:t>açık</a:t>
            </a:r>
            <a:r>
              <a:rPr lang="en-US" altLang="tr-TR" sz="1400" dirty="0"/>
              <a:t> </a:t>
            </a:r>
            <a:r>
              <a:rPr lang="en-US" altLang="tr-TR" sz="1400" dirty="0" err="1"/>
              <a:t>bırakılır</a:t>
            </a:r>
            <a:r>
              <a:rPr lang="en-US" altLang="tr-TR" sz="1400" dirty="0"/>
              <a:t>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6E094C3-22C2-55AE-20C2-0DE260219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0" t="561" r="-1" b="5858"/>
          <a:stretch>
            <a:fillRect/>
          </a:stretch>
        </p:blipFill>
        <p:spPr>
          <a:xfrm>
            <a:off x="148811" y="1992583"/>
            <a:ext cx="4424493" cy="4570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8CDBC-9427-E8E9-BDEA-A03CEEE9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11" y="3567776"/>
            <a:ext cx="6023956" cy="30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6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D5CB3-B3A2-F3C5-F6BE-BC5E2C701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09ED-10BC-FB9D-9F08-D89E6F0E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🌐 Erişim Örnekleri: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7A48AD-CD70-7801-CEEB-BD07F9BD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26703"/>
              </p:ext>
            </p:extLst>
          </p:nvPr>
        </p:nvGraphicFramePr>
        <p:xfrm>
          <a:off x="216408" y="1481328"/>
          <a:ext cx="7144513" cy="4345172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315453">
                  <a:extLst>
                    <a:ext uri="{9D8B030D-6E8A-4147-A177-3AD203B41FA5}">
                      <a16:colId xmlns:a16="http://schemas.microsoft.com/office/drawing/2014/main" val="1209998385"/>
                    </a:ext>
                  </a:extLst>
                </a:gridCol>
                <a:gridCol w="2601445">
                  <a:extLst>
                    <a:ext uri="{9D8B030D-6E8A-4147-A177-3AD203B41FA5}">
                      <a16:colId xmlns:a16="http://schemas.microsoft.com/office/drawing/2014/main" val="3727516859"/>
                    </a:ext>
                  </a:extLst>
                </a:gridCol>
                <a:gridCol w="3227615">
                  <a:extLst>
                    <a:ext uri="{9D8B030D-6E8A-4147-A177-3AD203B41FA5}">
                      <a16:colId xmlns:a16="http://schemas.microsoft.com/office/drawing/2014/main" val="3240428392"/>
                    </a:ext>
                  </a:extLst>
                </a:gridCol>
              </a:tblGrid>
              <a:tr h="553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Servis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Direkt Swagger URL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Gateway Üzerinden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273055"/>
                  </a:ext>
                </a:extLst>
              </a:tr>
              <a:tr h="828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PetService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2"/>
                        </a:rPr>
                        <a:t>http://localhost:8083/pet/swagger-ui.html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3"/>
                        </a:rPr>
                        <a:t>http://localhost:8080/webjars/swagger-ui/index.html?urls.primaryName=pet-service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75277"/>
                  </a:ext>
                </a:extLst>
              </a:tr>
              <a:tr h="828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UserService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4"/>
                        </a:rPr>
                        <a:t>http://localhost:8082/swagger-ui/index.html#/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5"/>
                        </a:rPr>
                        <a:t>http://localhost:8080/webjars/swagger-ui/index.html?urls.primaryName=user-service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54064"/>
                  </a:ext>
                </a:extLst>
              </a:tr>
              <a:tr h="1066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ActivityService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6"/>
                        </a:rPr>
                        <a:t>http://localhost:8084/activity/swagger-ui/index.html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7"/>
                        </a:rPr>
                        <a:t>http://localhost:8080/webjars/swagger-ui/index.html?urls.primaryName=activity-service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207480"/>
                  </a:ext>
                </a:extLst>
              </a:tr>
              <a:tr h="1066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</a:rPr>
                        <a:t>NotificationService</a:t>
                      </a: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>
                          <a:solidFill>
                            <a:schemeClr val="tx1"/>
                          </a:solidFill>
                          <a:hlinkClick r:id="rId8"/>
                        </a:rPr>
                        <a:t>http://localhost:8085/notification/swagger-ui/index.html</a:t>
                      </a:r>
                      <a:endParaRPr lang="tr-TR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900" cap="none" spc="0" dirty="0">
                          <a:solidFill>
                            <a:schemeClr val="tx1"/>
                          </a:solidFill>
                          <a:hlinkClick r:id="rId9"/>
                        </a:rPr>
                        <a:t>http://localhost:8080/webjars/swagger-ui/index.html?urls.primaryName=notification-service</a:t>
                      </a:r>
                      <a:endParaRPr lang="tr-TR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6682" marR="58986" marT="58986" marB="589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7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707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CD8CF-383D-34ED-0FB8-08132781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DE2DB74-B979-8348-FCBC-20F436B8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60FB330A-CB40-DC86-6B6A-F08B35FE2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787147-DB10-4397-59A7-49F583014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3D039-29C5-AB99-7C39-D62800B79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48F75E-A1BF-DB74-F164-E72057554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-2732"/>
            <a:ext cx="4626864" cy="157678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1B602C-7247-6C98-2B1B-C9025EA8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93C55-4782-6DFB-DC1B-E5B0F4051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DD3AB-E226-4779-D695-3BD04EF9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199" y="1936224"/>
            <a:ext cx="6075783" cy="293427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tr-TR" sz="3800" b="0" cap="all" dirty="0">
                <a:solidFill>
                  <a:schemeClr val="bg1"/>
                </a:solidFill>
              </a:rPr>
              <a:t>3</a:t>
            </a:r>
            <a:r>
              <a:rPr lang="en-US" sz="3800" b="0" cap="all" dirty="0">
                <a:solidFill>
                  <a:schemeClr val="bg1"/>
                </a:solidFill>
              </a:rPr>
              <a:t>. </a:t>
            </a:r>
            <a:r>
              <a:rPr lang="en-US" sz="3800" b="0" cap="all" dirty="0" err="1">
                <a:solidFill>
                  <a:schemeClr val="bg1"/>
                </a:solidFill>
              </a:rPr>
              <a:t>Hafta</a:t>
            </a:r>
            <a:r>
              <a:rPr lang="en-US" sz="3800" b="0" cap="all" dirty="0">
                <a:solidFill>
                  <a:schemeClr val="bg1"/>
                </a:solidFill>
              </a:rPr>
              <a:t>: </a:t>
            </a:r>
            <a:r>
              <a:rPr lang="tr-TR" sz="3800" b="0" cap="all" dirty="0" err="1">
                <a:solidFill>
                  <a:schemeClr val="bg1"/>
                </a:solidFill>
              </a:rPr>
              <a:t>Gözlemlenebilirlik</a:t>
            </a:r>
            <a:r>
              <a:rPr lang="tr-TR" sz="3800" b="0" cap="all" dirty="0">
                <a:solidFill>
                  <a:schemeClr val="bg1"/>
                </a:solidFill>
              </a:rPr>
              <a:t> ve dayanıklılık</a:t>
            </a:r>
            <a:endParaRPr lang="en-US" sz="3800" b="0" cap="all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67E00C-ED0F-230B-D005-4418A7220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1638059"/>
            <a:ext cx="4626862" cy="35517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FD20F-53ED-DC71-C323-AD6660768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255266-473B-9720-C9BF-16CBFBB8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D7DA7-8BA3-4C0D-48B9-EBF8CA2B7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9F803-06C1-6531-24CA-861D6CC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29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B7C0A-5AC2-7835-6735-F631D836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Logback ile Dosya Tabanlı Loglama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882A14-B14A-C92F-B728-C3869BE18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225383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948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DFE35-7BEA-E5A7-54AE-5CB61898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tr-TR" b="1">
                <a:latin typeface="Times New Roman" panose="02020603050405020304" pitchFamily="18" charset="0"/>
                <a:cs typeface="Times New Roman" panose="02020603050405020304" pitchFamily="18" charset="0"/>
              </a:rPr>
              <a:t>Logback Yapılandırması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1250D5-AAC2-55CA-4A95-101D37509E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7874" y="2934455"/>
            <a:ext cx="3616073" cy="2840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Loglar hem terminale (</a:t>
            </a:r>
            <a:r>
              <a:rPr kumimoji="0" lang="tr-TR" altLang="tr-TR" sz="1500" b="0" i="0" u="none" strike="noStrike" cap="none" normalizeH="0" baseline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kumimoji="0" lang="tr-TR" altLang="tr-TR" sz="15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hem de günlük dosyalara (</a:t>
            </a:r>
            <a:r>
              <a:rPr kumimoji="0" lang="tr-TR" altLang="tr-TR" sz="1500" b="0" i="0" u="none" strike="noStrike" cap="none" normalizeH="0" baseline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rolling</a:t>
            </a:r>
            <a:r>
              <a:rPr kumimoji="0" lang="tr-TR" altLang="tr-TR" sz="15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file) yazılır.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 serviste logback-spring.xml içinde kendi servis adı (APP_NAME) tanımlanır.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Dosya yolu ve isimlendirme parametrelerle dinamik tutulur.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tr-TR" altLang="tr-TR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5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A0CB8-97DA-7347-8293-88F0EC04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274" y="2148172"/>
            <a:ext cx="3000004" cy="271318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E50A25-23E4-44AC-A4E5-38C15E0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773513"/>
            <a:ext cx="64008" cy="538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70C86-DB14-E2B6-C1D5-53E7791D7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291" y="1751798"/>
            <a:ext cx="3728839" cy="34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7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D05F0-55EE-EFD2-F0BB-360931C8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Dosya Sistemi Yapısı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614BC9-9600-8951-D59A-A73E89624B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2778" y="3707541"/>
            <a:ext cx="5449097" cy="25058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 servis kendi adına özel klasörde log tutar.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Örneğin: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apigateway</a:t>
            </a: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logları → </a:t>
            </a:r>
            <a:r>
              <a:rPr kumimoji="0" lang="tr-TR" altLang="tr-TR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tr-TR" altLang="tr-TR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apigateway</a:t>
            </a: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/apigateway.log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</a:t>
            </a: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logları → </a:t>
            </a:r>
            <a:r>
              <a:rPr kumimoji="0" lang="tr-TR" altLang="tr-TR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tr-TR" altLang="tr-TR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activityservice</a:t>
            </a: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/activityservice.log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Günlük olarak dönen log dosyaları burada saklanır.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B5FC9-DC31-FBDC-8B46-597B1A1B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65" y="857693"/>
            <a:ext cx="4362798" cy="51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3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0DEBC-0AD8-9D88-08C9-F4A3C4DC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4752-6E15-80BB-50FF-BB64FB7D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34" y="343665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Health Check Endpoint’leri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E05330-65E9-8F7C-A29A-82203ABA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90" y="1866735"/>
            <a:ext cx="6189376" cy="153186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B59D788-E68E-4D9B-C3C8-D8ABFA9C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4" y="2457931"/>
            <a:ext cx="3607930" cy="36771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700"/>
              <a:t>Tüm mikroservislere spring-boot-starter-actuator eklendi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700"/>
              <a:t>application.yml içinde management.endpoints.web.exposure.include=health,info ayarı yapıldı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700"/>
              <a:t>Her servise /actuator/health endpoint’i eklendi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700"/>
              <a:t>API Gateway, Eureka Server ve Config Server dahil tüm servislerde test edildi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700"/>
              <a:t>status: UP çıktısı alındı ve sistem sağlığı doğrulandı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70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4E0ADE-CCF7-F928-023F-AF9A2D0A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90" y="4991264"/>
            <a:ext cx="6189376" cy="154734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CF597E-F416-3020-CC49-ECA5C787F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90" y="3398604"/>
            <a:ext cx="6189376" cy="150092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BEC6B5-356F-05BC-13A1-7AE8C6943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090" y="343665"/>
            <a:ext cx="6152605" cy="155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2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project&#10;&#10;AI-generated content may be incorrect.">
            <a:extLst>
              <a:ext uri="{FF2B5EF4-FFF2-40B4-BE49-F238E27FC236}">
                <a16:creationId xmlns:a16="http://schemas.microsoft.com/office/drawing/2014/main" id="{6E48B8D7-B41C-F8F3-432C-8231861D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6988" y="0"/>
            <a:ext cx="4814975" cy="60756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2CDA-BF70-9175-AC3A-3D36F87E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9A2F-5B36-36DA-B895-778CB256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4" y="216626"/>
            <a:ext cx="4241510" cy="8610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application.yml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22C2B08-FD20-3D12-B0DE-39A7E749D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6" y="1201783"/>
            <a:ext cx="4438106" cy="31456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management: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Actuator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ayarlar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bloğun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altına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yazılır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endpoints.web.exposure.include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health, info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Varsayılan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Spring Boot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Actuator’ın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endpoint’leri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dış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dünyaya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kapalıdır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satırla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/actuator/health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/actuator/info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endpoint’lerinin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üzerinden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erişilebilir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olması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sağlanır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Örneğin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http://localhost:8084/actuator/health</a:t>
            </a:r>
            <a:endParaRPr lang="tr-TR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endpoint.health.show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-details: always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sayesinde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/actuator/health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çağrıldığında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sadece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"status": "UP"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değil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alt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bileşenlerin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detaylı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durumu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gösterilir</a:t>
            </a:r>
            <a:r>
              <a:rPr lang="en-US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25F0C-FD6F-8664-A711-810490EB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77"/>
          <a:stretch>
            <a:fillRect/>
          </a:stretch>
        </p:blipFill>
        <p:spPr>
          <a:xfrm>
            <a:off x="326789" y="4471513"/>
            <a:ext cx="3947160" cy="22939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F57C93-12B8-B476-EE56-EF6E6B80A116}"/>
              </a:ext>
            </a:extLst>
          </p:cNvPr>
          <p:cNvSpPr txBox="1">
            <a:spLocks/>
          </p:cNvSpPr>
          <p:nvPr/>
        </p:nvSpPr>
        <p:spPr>
          <a:xfrm>
            <a:off x="6342670" y="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pom.xml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6AC9F3-1EBC-39F8-1A7D-3D214FDAB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642" y="1541416"/>
            <a:ext cx="6894576" cy="146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200" dirty="0"/>
              <a:t>spring-boot-starter-actuator, Spring Boot </a:t>
            </a:r>
            <a:r>
              <a:rPr lang="en-US" altLang="tr-TR" sz="1200" dirty="0" err="1"/>
              <a:t>uygulamasına</a:t>
            </a:r>
            <a:r>
              <a:rPr lang="en-US" altLang="tr-TR" sz="1200" dirty="0"/>
              <a:t> </a:t>
            </a:r>
            <a:r>
              <a:rPr lang="en-US" altLang="tr-TR" sz="1200" dirty="0" err="1"/>
              <a:t>birçok</a:t>
            </a:r>
            <a:r>
              <a:rPr lang="en-US" altLang="tr-TR" sz="1200" dirty="0"/>
              <a:t> </a:t>
            </a:r>
            <a:r>
              <a:rPr lang="en-US" altLang="tr-TR" sz="1200" dirty="0" err="1"/>
              <a:t>hazır</a:t>
            </a:r>
            <a:r>
              <a:rPr lang="en-US" altLang="tr-TR" sz="1200" dirty="0"/>
              <a:t> </a:t>
            </a:r>
            <a:r>
              <a:rPr lang="en-US" altLang="tr-TR" sz="1200" dirty="0" err="1"/>
              <a:t>yönetim</a:t>
            </a:r>
            <a:r>
              <a:rPr lang="en-US" altLang="tr-TR" sz="1200" dirty="0"/>
              <a:t> </a:t>
            </a:r>
            <a:r>
              <a:rPr lang="en-US" altLang="tr-TR" sz="1200" dirty="0" err="1"/>
              <a:t>ve</a:t>
            </a:r>
            <a:r>
              <a:rPr lang="en-US" altLang="tr-TR" sz="1200" dirty="0"/>
              <a:t> </a:t>
            </a:r>
            <a:r>
              <a:rPr lang="en-US" altLang="tr-TR" sz="1200" dirty="0" err="1"/>
              <a:t>izleme</a:t>
            </a:r>
            <a:r>
              <a:rPr lang="en-US" altLang="tr-TR" sz="1200" dirty="0"/>
              <a:t> (monitoring) </a:t>
            </a:r>
            <a:r>
              <a:rPr lang="en-US" altLang="tr-TR" sz="1200" dirty="0" err="1"/>
              <a:t>endpoint’i</a:t>
            </a:r>
            <a:r>
              <a:rPr lang="en-US" altLang="tr-TR" sz="1200" dirty="0"/>
              <a:t> </a:t>
            </a:r>
            <a:r>
              <a:rPr lang="en-US" altLang="tr-TR" sz="1200" dirty="0" err="1"/>
              <a:t>ekler</a:t>
            </a:r>
            <a:r>
              <a:rPr lang="en-US" altLang="tr-TR" sz="1200" dirty="0"/>
              <a:t>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200" dirty="0"/>
              <a:t> </a:t>
            </a:r>
            <a:r>
              <a:rPr lang="en-US" altLang="tr-TR" sz="1200" dirty="0" err="1"/>
              <a:t>Mikroservis</a:t>
            </a:r>
            <a:r>
              <a:rPr lang="en-US" altLang="tr-TR" sz="1200" dirty="0"/>
              <a:t> </a:t>
            </a:r>
            <a:r>
              <a:rPr lang="en-US" altLang="tr-TR" sz="1200" dirty="0" err="1"/>
              <a:t>sisteminde</a:t>
            </a:r>
            <a:r>
              <a:rPr lang="en-US" altLang="tr-TR" sz="1200" dirty="0"/>
              <a:t> her </a:t>
            </a:r>
            <a:r>
              <a:rPr lang="en-US" altLang="tr-TR" sz="1200" dirty="0" err="1"/>
              <a:t>servisin</a:t>
            </a:r>
            <a:r>
              <a:rPr lang="en-US" altLang="tr-TR" sz="1200" dirty="0"/>
              <a:t> </a:t>
            </a:r>
            <a:r>
              <a:rPr lang="en-US" altLang="tr-TR" sz="1200" dirty="0" err="1"/>
              <a:t>durumunu</a:t>
            </a:r>
            <a:r>
              <a:rPr lang="en-US" altLang="tr-TR" sz="1200" dirty="0"/>
              <a:t> </a:t>
            </a:r>
            <a:r>
              <a:rPr lang="en-US" altLang="tr-TR" sz="1200" dirty="0" err="1"/>
              <a:t>merkezi</a:t>
            </a:r>
            <a:r>
              <a:rPr lang="en-US" altLang="tr-TR" sz="1200" dirty="0"/>
              <a:t> </a:t>
            </a:r>
            <a:r>
              <a:rPr lang="en-US" altLang="tr-TR" sz="1200" dirty="0" err="1"/>
              <a:t>olarak</a:t>
            </a:r>
            <a:r>
              <a:rPr lang="en-US" altLang="tr-TR" sz="1200" dirty="0"/>
              <a:t> </a:t>
            </a:r>
            <a:r>
              <a:rPr lang="en-US" altLang="tr-TR" sz="1200" dirty="0" err="1"/>
              <a:t>izlemek</a:t>
            </a:r>
            <a:r>
              <a:rPr lang="en-US" altLang="tr-TR" sz="1200" dirty="0"/>
              <a:t> </a:t>
            </a:r>
            <a:r>
              <a:rPr lang="en-US" altLang="tr-TR" sz="1200" dirty="0" err="1"/>
              <a:t>gerekir</a:t>
            </a:r>
            <a:endParaRPr lang="en-US" altLang="tr-TR" sz="12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200" dirty="0"/>
              <a:t>spring-boot-actuator, </a:t>
            </a:r>
            <a:r>
              <a:rPr lang="en-US" altLang="tr-TR" sz="1200" dirty="0" err="1"/>
              <a:t>bu</a:t>
            </a:r>
            <a:r>
              <a:rPr lang="en-US" altLang="tr-TR" sz="1200" dirty="0"/>
              <a:t> </a:t>
            </a:r>
            <a:r>
              <a:rPr lang="en-US" altLang="tr-TR" sz="1200" dirty="0" err="1"/>
              <a:t>ihtiyaç</a:t>
            </a:r>
            <a:r>
              <a:rPr lang="en-US" altLang="tr-TR" sz="1200" dirty="0"/>
              <a:t> </a:t>
            </a:r>
            <a:r>
              <a:rPr lang="en-US" altLang="tr-TR" sz="1200" dirty="0" err="1"/>
              <a:t>için</a:t>
            </a:r>
            <a:r>
              <a:rPr lang="en-US" altLang="tr-TR" sz="1200" dirty="0"/>
              <a:t> </a:t>
            </a:r>
            <a:r>
              <a:rPr lang="en-US" altLang="tr-TR" sz="1200" dirty="0" err="1"/>
              <a:t>hazır</a:t>
            </a:r>
            <a:r>
              <a:rPr lang="en-US" altLang="tr-TR" sz="1200" dirty="0"/>
              <a:t> </a:t>
            </a:r>
            <a:r>
              <a:rPr lang="en-US" altLang="tr-TR" sz="1200" dirty="0" err="1"/>
              <a:t>bir</a:t>
            </a:r>
            <a:r>
              <a:rPr lang="en-US" altLang="tr-TR" sz="1200" dirty="0"/>
              <a:t> </a:t>
            </a:r>
            <a:r>
              <a:rPr lang="en-US" altLang="tr-TR" sz="1200" dirty="0" err="1"/>
              <a:t>çözüm</a:t>
            </a:r>
            <a:r>
              <a:rPr lang="en-US" altLang="tr-TR" sz="1200" dirty="0"/>
              <a:t> </a:t>
            </a:r>
            <a:r>
              <a:rPr lang="en-US" altLang="tr-TR" sz="1200" dirty="0" err="1"/>
              <a:t>sunar</a:t>
            </a:r>
            <a:endParaRPr lang="en-US" altLang="tr-TR" sz="12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200" dirty="0"/>
              <a:t>Prometheus, Grafana, Kubernetes </a:t>
            </a:r>
            <a:r>
              <a:rPr lang="en-US" altLang="tr-TR" sz="1200" dirty="0" err="1"/>
              <a:t>gibi</a:t>
            </a:r>
            <a:r>
              <a:rPr lang="en-US" altLang="tr-TR" sz="1200" dirty="0"/>
              <a:t> </a:t>
            </a:r>
            <a:r>
              <a:rPr lang="en-US" altLang="tr-TR" sz="1200" dirty="0" err="1"/>
              <a:t>araçlarla</a:t>
            </a:r>
            <a:r>
              <a:rPr lang="en-US" altLang="tr-TR" sz="1200" dirty="0"/>
              <a:t> </a:t>
            </a:r>
            <a:r>
              <a:rPr lang="en-US" altLang="tr-TR" sz="1200" dirty="0" err="1"/>
              <a:t>entegre</a:t>
            </a:r>
            <a:r>
              <a:rPr lang="en-US" altLang="tr-TR" sz="1200" dirty="0"/>
              <a:t> </a:t>
            </a:r>
            <a:r>
              <a:rPr lang="en-US" altLang="tr-TR" sz="1200" dirty="0" err="1"/>
              <a:t>edilebilir</a:t>
            </a:r>
            <a:endParaRPr lang="en-US" altLang="tr-TR" sz="12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200" dirty="0" err="1"/>
              <a:t>Geliştirici</a:t>
            </a:r>
            <a:r>
              <a:rPr lang="en-US" altLang="tr-TR" sz="1200" dirty="0"/>
              <a:t>/test </a:t>
            </a:r>
            <a:r>
              <a:rPr lang="en-US" altLang="tr-TR" sz="1200" dirty="0" err="1"/>
              <a:t>ortamında</a:t>
            </a:r>
            <a:r>
              <a:rPr lang="en-US" altLang="tr-TR" sz="1200" dirty="0"/>
              <a:t> </a:t>
            </a:r>
            <a:r>
              <a:rPr lang="en-US" altLang="tr-TR" sz="1200" dirty="0" err="1"/>
              <a:t>servislerin</a:t>
            </a:r>
            <a:r>
              <a:rPr lang="en-US" altLang="tr-TR" sz="1200" dirty="0"/>
              <a:t> </a:t>
            </a:r>
            <a:r>
              <a:rPr lang="en-US" altLang="tr-TR" sz="1200" dirty="0" err="1"/>
              <a:t>durumunu</a:t>
            </a:r>
            <a:r>
              <a:rPr lang="en-US" altLang="tr-TR" sz="1200" dirty="0"/>
              <a:t> </a:t>
            </a:r>
            <a:r>
              <a:rPr lang="en-US" altLang="tr-TR" sz="1200" dirty="0" err="1"/>
              <a:t>hızlıca</a:t>
            </a:r>
            <a:r>
              <a:rPr lang="en-US" altLang="tr-TR" sz="1200" dirty="0"/>
              <a:t> </a:t>
            </a:r>
            <a:r>
              <a:rPr lang="en-US" altLang="tr-TR" sz="1200" dirty="0" err="1"/>
              <a:t>görmek</a:t>
            </a:r>
            <a:r>
              <a:rPr lang="en-US" altLang="tr-TR" sz="1200" dirty="0"/>
              <a:t> </a:t>
            </a:r>
            <a:r>
              <a:rPr lang="en-US" altLang="tr-TR" sz="1200" dirty="0" err="1"/>
              <a:t>için</a:t>
            </a:r>
            <a:r>
              <a:rPr lang="en-US" altLang="tr-TR" sz="1200" dirty="0"/>
              <a:t> </a:t>
            </a:r>
            <a:r>
              <a:rPr lang="en-US" altLang="tr-TR" sz="1200" dirty="0" err="1"/>
              <a:t>idealdir</a:t>
            </a:r>
            <a:endParaRPr lang="en-US" altLang="tr-TR" sz="12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5E99-EE0C-371A-E642-62DE598CA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07" y="3209362"/>
            <a:ext cx="7212293" cy="1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97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0A8BC-0F22-D0A7-0D16-D4288568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F65B0-0167-AA0F-C4FC-B23C8E68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🌐 Erişim Örnekleri: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6E7634-D111-761D-E9C6-70C82BD90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43693"/>
              </p:ext>
            </p:extLst>
          </p:nvPr>
        </p:nvGraphicFramePr>
        <p:xfrm>
          <a:off x="659047" y="681591"/>
          <a:ext cx="6216562" cy="489185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29067">
                  <a:extLst>
                    <a:ext uri="{9D8B030D-6E8A-4147-A177-3AD203B41FA5}">
                      <a16:colId xmlns:a16="http://schemas.microsoft.com/office/drawing/2014/main" val="4065785686"/>
                    </a:ext>
                  </a:extLst>
                </a:gridCol>
                <a:gridCol w="3987495">
                  <a:extLst>
                    <a:ext uri="{9D8B030D-6E8A-4147-A177-3AD203B41FA5}">
                      <a16:colId xmlns:a16="http://schemas.microsoft.com/office/drawing/2014/main" val="1557737430"/>
                    </a:ext>
                  </a:extLst>
                </a:gridCol>
              </a:tblGrid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Servis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Health Endpoint</a:t>
                      </a:r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150210799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UserService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>
                          <a:hlinkClick r:id="rId2"/>
                        </a:rPr>
                        <a:t>http://localhost:8082/actuator/health</a:t>
                      </a:r>
                      <a:endParaRPr lang="tr-TR" sz="180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3055335565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PetService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>
                          <a:hlinkClick r:id="rId3"/>
                        </a:rPr>
                        <a:t>http://localhost:8083/actuator/health</a:t>
                      </a:r>
                      <a:endParaRPr lang="tr-TR" sz="180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1381060124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ActivityService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>
                          <a:hlinkClick r:id="rId4"/>
                        </a:rPr>
                        <a:t>http://localhost:8084/actuator/health</a:t>
                      </a:r>
                      <a:endParaRPr lang="tr-TR" sz="180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2320286028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NotificationService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>
                          <a:hlinkClick r:id="rId5"/>
                        </a:rPr>
                        <a:t>http://localhost:8085/actuator/health</a:t>
                      </a:r>
                      <a:endParaRPr lang="tr-TR" sz="180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1427523646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API Gateway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>
                          <a:hlinkClick r:id="rId6"/>
                        </a:rPr>
                        <a:t>http://localhost:8080/actuator/health</a:t>
                      </a:r>
                      <a:endParaRPr lang="tr-TR" sz="180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2197208067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Eureka Server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>
                          <a:hlinkClick r:id="rId7"/>
                        </a:rPr>
                        <a:t>http://localhost:8761/actuator/health</a:t>
                      </a:r>
                      <a:endParaRPr lang="tr-TR" sz="180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904184004"/>
                  </a:ext>
                </a:extLst>
              </a:tr>
              <a:tr h="401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/>
                        <a:t>Config Server</a:t>
                      </a:r>
                    </a:p>
                  </a:txBody>
                  <a:tcPr marL="92825" marR="92825" marT="46413" marB="464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dirty="0">
                          <a:hlinkClick r:id="rId8"/>
                        </a:rPr>
                        <a:t>http://localhost:8888/actuator/health</a:t>
                      </a:r>
                      <a:endParaRPr lang="tr-TR" sz="1800" dirty="0"/>
                    </a:p>
                  </a:txBody>
                  <a:tcPr marL="92825" marR="92825" marT="46413" marB="46413" anchor="ctr"/>
                </a:tc>
                <a:extLst>
                  <a:ext uri="{0D108BD9-81ED-4DB2-BD59-A6C34878D82A}">
                    <a16:rowId xmlns:a16="http://schemas.microsoft.com/office/drawing/2014/main" val="279092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679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32B6B-23F7-A1ED-5952-C1398D82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Prometheus &amp; Grafana ile Metrik Takibi</a:t>
            </a:r>
            <a:endParaRPr lang="tr-TR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2A455-3247-A94B-BD14-DE98A982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093" y="2005957"/>
            <a:ext cx="7506841" cy="3804241"/>
          </a:xfrm>
        </p:spPr>
        <p:txBody>
          <a:bodyPr>
            <a:normAutofit fontScale="55000" lnSpcReduction="20000"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Prometheus,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kodlu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monitoring (</a:t>
            </a:r>
            <a:r>
              <a:rPr lang="en-US" dirty="0" err="1"/>
              <a:t>izleme</a:t>
            </a:r>
            <a:r>
              <a:rPr lang="en-US" dirty="0"/>
              <a:t>) </a:t>
            </a:r>
            <a:r>
              <a:rPr lang="en-US" dirty="0" err="1"/>
              <a:t>ve</a:t>
            </a:r>
            <a:r>
              <a:rPr lang="en-US" dirty="0"/>
              <a:t> alerting (</a:t>
            </a:r>
            <a:r>
              <a:rPr lang="en-US" dirty="0" err="1"/>
              <a:t>uyarı</a:t>
            </a:r>
            <a:r>
              <a:rPr lang="en-US" dirty="0"/>
              <a:t>) </a:t>
            </a:r>
            <a:r>
              <a:rPr lang="en-US" dirty="0" err="1"/>
              <a:t>sistemidir</a:t>
            </a:r>
            <a:r>
              <a:rPr lang="en-US" dirty="0"/>
              <a:t>.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sistemlerde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mikroservis</a:t>
            </a:r>
            <a:r>
              <a:rPr lang="en-US" dirty="0"/>
              <a:t> </a:t>
            </a:r>
            <a:r>
              <a:rPr lang="en-US" dirty="0" err="1"/>
              <a:t>mimarilerinde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sağlığını</a:t>
            </a:r>
            <a:r>
              <a:rPr lang="en-US" dirty="0"/>
              <a:t> </a:t>
            </a:r>
            <a:r>
              <a:rPr lang="en-US" dirty="0" err="1"/>
              <a:t>izlemek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Uygulamalardan</a:t>
            </a:r>
            <a:r>
              <a:rPr lang="en-US" dirty="0"/>
              <a:t>, </a:t>
            </a:r>
            <a:r>
              <a:rPr lang="en-US" dirty="0" err="1"/>
              <a:t>servislerden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bileşenlerinden</a:t>
            </a:r>
            <a:r>
              <a:rPr lang="en-US" dirty="0"/>
              <a:t> CPU </a:t>
            </a:r>
            <a:r>
              <a:rPr lang="en-US" dirty="0" err="1"/>
              <a:t>kullanımı</a:t>
            </a:r>
            <a:r>
              <a:rPr lang="en-US" dirty="0"/>
              <a:t>, </a:t>
            </a:r>
            <a:r>
              <a:rPr lang="en-US" dirty="0" err="1"/>
              <a:t>bellek</a:t>
            </a:r>
            <a:r>
              <a:rPr lang="en-US" dirty="0"/>
              <a:t>, </a:t>
            </a:r>
            <a:r>
              <a:rPr lang="en-US" dirty="0" err="1"/>
              <a:t>istek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,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oranı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metrikleri</a:t>
            </a:r>
            <a:r>
              <a:rPr lang="en-US" dirty="0"/>
              <a:t> </a:t>
            </a:r>
            <a:r>
              <a:rPr lang="en-US" dirty="0" err="1"/>
              <a:t>periyodik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toplar</a:t>
            </a:r>
            <a:r>
              <a:rPr lang="en-US" dirty="0"/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Toplanan</a:t>
            </a:r>
            <a:r>
              <a:rPr lang="en-US" dirty="0"/>
              <a:t> </a:t>
            </a:r>
            <a:r>
              <a:rPr lang="en-US" dirty="0" err="1"/>
              <a:t>metrikleri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zaman </a:t>
            </a:r>
            <a:r>
              <a:rPr lang="en-US" dirty="0" err="1"/>
              <a:t>serisi</a:t>
            </a:r>
            <a:r>
              <a:rPr lang="en-US" dirty="0"/>
              <a:t> </a:t>
            </a:r>
            <a:r>
              <a:rPr lang="en-US" dirty="0" err="1"/>
              <a:t>veritabanında</a:t>
            </a:r>
            <a:r>
              <a:rPr lang="en-US" dirty="0"/>
              <a:t> </a:t>
            </a:r>
            <a:r>
              <a:rPr lang="en-US" dirty="0" err="1"/>
              <a:t>saklar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</a:t>
            </a:r>
            <a:r>
              <a:rPr lang="en-US" dirty="0" err="1"/>
              <a:t>geçmişe</a:t>
            </a:r>
            <a:r>
              <a:rPr lang="en-US" dirty="0"/>
              <a:t> </a:t>
            </a:r>
            <a:r>
              <a:rPr lang="en-US" dirty="0" err="1"/>
              <a:t>dönük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Prometheus </a:t>
            </a:r>
            <a:r>
              <a:rPr lang="en-US" dirty="0" err="1"/>
              <a:t>verileri</a:t>
            </a:r>
            <a:r>
              <a:rPr lang="en-US" dirty="0"/>
              <a:t>, Grafana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panellerle</a:t>
            </a:r>
            <a:r>
              <a:rPr lang="en-US" dirty="0"/>
              <a:t> </a:t>
            </a:r>
            <a:r>
              <a:rPr lang="en-US" dirty="0" err="1"/>
              <a:t>entegre</a:t>
            </a:r>
            <a:r>
              <a:rPr lang="en-US" dirty="0"/>
              <a:t> </a:t>
            </a:r>
            <a:r>
              <a:rPr lang="en-US" dirty="0" err="1"/>
              <a:t>edilerek</a:t>
            </a:r>
            <a:r>
              <a:rPr lang="en-US" dirty="0"/>
              <a:t> </a:t>
            </a:r>
            <a:r>
              <a:rPr lang="en-US" dirty="0" err="1"/>
              <a:t>okunması</a:t>
            </a:r>
            <a:r>
              <a:rPr lang="en-US" dirty="0"/>
              <a:t> </a:t>
            </a:r>
            <a:r>
              <a:rPr lang="en-US" dirty="0" err="1"/>
              <a:t>kolay</a:t>
            </a:r>
            <a:r>
              <a:rPr lang="en-US" dirty="0"/>
              <a:t> </a:t>
            </a:r>
            <a:r>
              <a:rPr lang="en-US" dirty="0" err="1"/>
              <a:t>grafikler</a:t>
            </a:r>
            <a:r>
              <a:rPr lang="en-US" dirty="0"/>
              <a:t> </a:t>
            </a:r>
            <a:r>
              <a:rPr lang="en-US" dirty="0" err="1"/>
              <a:t>haline</a:t>
            </a:r>
            <a:r>
              <a:rPr lang="en-US" dirty="0"/>
              <a:t> </a:t>
            </a:r>
            <a:r>
              <a:rPr lang="en-US" dirty="0" err="1"/>
              <a:t>getirilebilir</a:t>
            </a:r>
            <a:r>
              <a:rPr lang="en-US" dirty="0"/>
              <a:t>.</a:t>
            </a:r>
          </a:p>
          <a:p>
            <a:pPr lvl="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dirty="0"/>
              <a:t>Her </a:t>
            </a:r>
            <a:r>
              <a:rPr lang="en-US" altLang="tr-TR" dirty="0" err="1"/>
              <a:t>mikroservis</a:t>
            </a:r>
            <a:r>
              <a:rPr lang="en-US" altLang="tr-TR" dirty="0"/>
              <a:t>, /actuator/</a:t>
            </a:r>
            <a:r>
              <a:rPr lang="en-US" altLang="tr-TR" dirty="0" err="1"/>
              <a:t>prometheus</a:t>
            </a:r>
            <a:r>
              <a:rPr lang="en-US" altLang="tr-TR" dirty="0"/>
              <a:t> </a:t>
            </a:r>
            <a:r>
              <a:rPr lang="en-US" altLang="tr-TR" dirty="0" err="1"/>
              <a:t>gibi</a:t>
            </a:r>
            <a:r>
              <a:rPr lang="en-US" altLang="tr-TR" dirty="0"/>
              <a:t> </a:t>
            </a:r>
            <a:r>
              <a:rPr lang="en-US" altLang="tr-TR" dirty="0" err="1"/>
              <a:t>bir</a:t>
            </a:r>
            <a:r>
              <a:rPr lang="en-US" altLang="tr-TR" dirty="0"/>
              <a:t> endpoint </a:t>
            </a:r>
            <a:r>
              <a:rPr lang="en-US" altLang="tr-TR" dirty="0" err="1"/>
              <a:t>aracılığıyla</a:t>
            </a:r>
            <a:r>
              <a:rPr lang="en-US" altLang="tr-TR" dirty="0"/>
              <a:t> </a:t>
            </a:r>
            <a:r>
              <a:rPr lang="en-US" altLang="tr-TR" dirty="0" err="1"/>
              <a:t>metriklerini</a:t>
            </a:r>
            <a:r>
              <a:rPr lang="en-US" altLang="tr-TR" dirty="0"/>
              <a:t> </a:t>
            </a:r>
            <a:r>
              <a:rPr lang="en-US" altLang="tr-TR" dirty="0" err="1"/>
              <a:t>dışa</a:t>
            </a:r>
            <a:r>
              <a:rPr lang="en-US" altLang="tr-TR" dirty="0"/>
              <a:t> </a:t>
            </a:r>
            <a:r>
              <a:rPr lang="en-US" altLang="tr-TR" dirty="0" err="1"/>
              <a:t>sunar</a:t>
            </a:r>
            <a:r>
              <a:rPr lang="en-US" altLang="tr-TR" dirty="0"/>
              <a:t>.</a:t>
            </a:r>
          </a:p>
          <a:p>
            <a:pPr lvl="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dirty="0"/>
              <a:t>Prometheus </a:t>
            </a:r>
            <a:r>
              <a:rPr lang="en-US" altLang="tr-TR" dirty="0" err="1"/>
              <a:t>bu</a:t>
            </a:r>
            <a:r>
              <a:rPr lang="en-US" altLang="tr-TR" dirty="0"/>
              <a:t> </a:t>
            </a:r>
            <a:r>
              <a:rPr lang="en-US" altLang="tr-TR" dirty="0" err="1"/>
              <a:t>endpoint’leri</a:t>
            </a:r>
            <a:r>
              <a:rPr lang="en-US" altLang="tr-TR" dirty="0"/>
              <a:t> </a:t>
            </a:r>
            <a:r>
              <a:rPr lang="en-US" altLang="tr-TR" dirty="0" err="1"/>
              <a:t>düzenli</a:t>
            </a:r>
            <a:r>
              <a:rPr lang="en-US" altLang="tr-TR" dirty="0"/>
              <a:t> </a:t>
            </a:r>
            <a:r>
              <a:rPr lang="en-US" altLang="tr-TR" dirty="0" err="1"/>
              <a:t>aralıklarla</a:t>
            </a:r>
            <a:r>
              <a:rPr lang="en-US" altLang="tr-TR" dirty="0"/>
              <a:t> </a:t>
            </a:r>
            <a:r>
              <a:rPr lang="en-US" altLang="tr-TR" dirty="0" err="1"/>
              <a:t>sorgular</a:t>
            </a:r>
            <a:r>
              <a:rPr lang="en-US" altLang="tr-TR" dirty="0"/>
              <a:t>.</a:t>
            </a:r>
          </a:p>
          <a:p>
            <a:pPr lvl="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dirty="0" err="1"/>
              <a:t>Böylece</a:t>
            </a:r>
            <a:r>
              <a:rPr lang="en-US" altLang="tr-TR" dirty="0"/>
              <a:t> her </a:t>
            </a:r>
            <a:r>
              <a:rPr lang="en-US" altLang="tr-TR" dirty="0" err="1"/>
              <a:t>bir</a:t>
            </a:r>
            <a:r>
              <a:rPr lang="en-US" altLang="tr-TR" dirty="0"/>
              <a:t> </a:t>
            </a:r>
            <a:r>
              <a:rPr lang="en-US" altLang="tr-TR" dirty="0" err="1"/>
              <a:t>servis</a:t>
            </a:r>
            <a:r>
              <a:rPr lang="en-US" altLang="tr-TR" dirty="0"/>
              <a:t> </a:t>
            </a:r>
            <a:r>
              <a:rPr lang="en-US" altLang="tr-TR" dirty="0" err="1"/>
              <a:t>için</a:t>
            </a:r>
            <a:r>
              <a:rPr lang="en-US" altLang="tr-TR" dirty="0"/>
              <a:t> “</a:t>
            </a:r>
            <a:r>
              <a:rPr lang="en-US" altLang="tr-TR" dirty="0" err="1"/>
              <a:t>anlık</a:t>
            </a:r>
            <a:r>
              <a:rPr lang="en-US" altLang="tr-TR" dirty="0"/>
              <a:t> durum” </a:t>
            </a:r>
            <a:r>
              <a:rPr lang="en-US" altLang="tr-TR" dirty="0" err="1"/>
              <a:t>ve</a:t>
            </a:r>
            <a:r>
              <a:rPr lang="en-US" altLang="tr-TR" dirty="0"/>
              <a:t> “</a:t>
            </a:r>
            <a:r>
              <a:rPr lang="en-US" altLang="tr-TR" dirty="0" err="1"/>
              <a:t>performans</a:t>
            </a:r>
            <a:r>
              <a:rPr lang="en-US" altLang="tr-TR" dirty="0"/>
              <a:t> </a:t>
            </a:r>
            <a:r>
              <a:rPr lang="en-US" altLang="tr-TR" dirty="0" err="1"/>
              <a:t>trendi</a:t>
            </a:r>
            <a:r>
              <a:rPr lang="en-US" altLang="tr-TR" dirty="0"/>
              <a:t>” </a:t>
            </a:r>
            <a:r>
              <a:rPr lang="en-US" altLang="tr-TR" dirty="0" err="1"/>
              <a:t>gözlemlenebilir</a:t>
            </a:r>
            <a:r>
              <a:rPr lang="en-US" altLang="tr-TR" dirty="0"/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473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A45B0-507D-A702-2F7B-2AE50352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6" name="Rectangle 27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9619C-F935-AD86-FEA2-55AC9FBC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152" t="4191" r="6803" b="6705"/>
          <a:stretch>
            <a:fillRect/>
          </a:stretch>
        </p:blipFill>
        <p:spPr>
          <a:xfrm>
            <a:off x="160974" y="788687"/>
            <a:ext cx="4036878" cy="5443546"/>
          </a:xfrm>
          <a:prstGeom prst="rect">
            <a:avLst/>
          </a:prstGeom>
        </p:spPr>
      </p:pic>
      <p:sp>
        <p:nvSpPr>
          <p:cNvPr id="280" name="Rectangle 279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84CBB-F083-3A70-3576-1418EE6A6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1904" y="249446"/>
            <a:ext cx="5748688" cy="64008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 lvl="0">
              <a:lnSpc>
                <a:spcPct val="150000"/>
              </a:lnSpc>
            </a:pPr>
            <a:r>
              <a:rPr lang="en-US" sz="3600" b="1" dirty="0" err="1"/>
              <a:t>prometheus.yml</a:t>
            </a:r>
            <a:endParaRPr lang="en-US" sz="3600" b="1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itle 1">
            <a:extLst>
              <a:ext uri="{FF2B5EF4-FFF2-40B4-BE49-F238E27FC236}">
                <a16:creationId xmlns:a16="http://schemas.microsoft.com/office/drawing/2014/main" id="{1B30B7B1-B24A-E067-3C10-65B8CEFE498A}"/>
              </a:ext>
            </a:extLst>
          </p:cNvPr>
          <p:cNvSpPr txBox="1">
            <a:spLocks/>
          </p:cNvSpPr>
          <p:nvPr/>
        </p:nvSpPr>
        <p:spPr>
          <a:xfrm>
            <a:off x="4490084" y="809943"/>
            <a:ext cx="7540942" cy="526254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Servislerden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CPU,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bellek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kullanımı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istek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sayısı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oranı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gibi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/actuator/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endpoint’i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sunulur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zaman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serisi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veritabanında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saklanır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Grafana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gibi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araçlarla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görselleştirilebilir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Sağ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taraftaki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prometheus.yml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dosyası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her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job_name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Prometheus’un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nereden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çekeceğini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belirtir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scrape_interval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Prometheus'un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verileri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ne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sıklıkla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toplayacağını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belirler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örnekte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her 15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saniyede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ilgili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servislerden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metrik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verisi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toplanır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scrape_configs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Prometheus’un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hangi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hedeflerden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çekeceğini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blok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ActivityService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metrik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toplama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yapılandırmasıdır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job_name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Grafana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veya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Prometheus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arayüzünde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isimle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listelenir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metrics_path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Verilerin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bulunduğu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endpoint. Spring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Boot'ta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Micrometer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genellikle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/actuator/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olur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targets: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Prometheus’un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toplayacağı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adresi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port.</a:t>
            </a:r>
            <a:b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host.docker.internal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Docker container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içinden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host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bilgisayara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erişmek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kullanılır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9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4C2F3-1787-3A3E-CF70-E3A21216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3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-4078"/>
            <a:ext cx="8203482" cy="614848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8E68-CC07-3C6A-74CB-3E47CEDBE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3" y="-237639"/>
            <a:ext cx="6623040" cy="114058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1400" b="1" dirty="0"/>
              <a:t>pom.xml , </a:t>
            </a:r>
            <a:r>
              <a:rPr lang="en-US" sz="1400" b="1" dirty="0" err="1"/>
              <a:t>application.yml</a:t>
            </a:r>
            <a:r>
              <a:rPr lang="tr-TR" sz="1400" b="1" dirty="0"/>
              <a:t>, </a:t>
            </a:r>
            <a:r>
              <a:rPr lang="en-US" sz="1400" b="1" dirty="0"/>
              <a:t>docker-</a:t>
            </a:r>
            <a:r>
              <a:rPr lang="en-US" sz="1400" b="1" dirty="0" err="1"/>
              <a:t>compose.yml</a:t>
            </a:r>
            <a:endParaRPr lang="en-US" sz="1400" b="1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24E1203-568B-D905-365E-4BF01643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31" y="64606"/>
            <a:ext cx="4002713" cy="2341588"/>
          </a:xfrm>
          <a:prstGeom prst="rect">
            <a:avLst/>
          </a:prstGeom>
        </p:spPr>
      </p:pic>
      <p:sp>
        <p:nvSpPr>
          <p:cNvPr id="198" name="Title 1">
            <a:extLst>
              <a:ext uri="{FF2B5EF4-FFF2-40B4-BE49-F238E27FC236}">
                <a16:creationId xmlns:a16="http://schemas.microsoft.com/office/drawing/2014/main" id="{330FC1E8-28E9-CB01-3D0C-128DBDA13B9D}"/>
              </a:ext>
            </a:extLst>
          </p:cNvPr>
          <p:cNvSpPr txBox="1">
            <a:spLocks/>
          </p:cNvSpPr>
          <p:nvPr/>
        </p:nvSpPr>
        <p:spPr>
          <a:xfrm>
            <a:off x="17243" y="484631"/>
            <a:ext cx="8203481" cy="764871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pom.xml</a:t>
            </a:r>
          </a:p>
          <a:p>
            <a:pPr indent="-28575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Spring Boot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servislerinin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Prometheus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uyumlu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metrik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üretmesi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micrometer-registry-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bağımlılığı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projeye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dahil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edilmiştir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Micrometer,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uygulama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metriklerini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toplayan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kütüphanedir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Prometheus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birlikte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çalışması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registry </a:t>
            </a:r>
            <a:r>
              <a:rPr lang="en-US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eklenmiştir</a:t>
            </a:r>
            <a:r>
              <a:rPr lang="en-US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Bu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sayede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servisler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/actuator/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endpoint’inden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verilerini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sunabilir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hale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gelir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application.yml</a:t>
            </a:r>
            <a:endParaRPr lang="en-US" altLang="tr-TR" sz="1050" b="1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exposure.include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Hangi actuator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endpoint’lerinin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açılacağını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health, info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endpoint’leri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dışarıya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görünür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hale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getirilmiştir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prometheus.enabled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true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metriklerin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Prometheus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uyumlu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formatta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aktarılması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sağlanmıştır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docker-</a:t>
            </a:r>
            <a:r>
              <a:rPr lang="en-US" altLang="tr-TR" sz="105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compose.yml</a:t>
            </a:r>
            <a:r>
              <a:rPr lang="en-US" altLang="tr-TR" sz="105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indent="-28575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image: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Kullanılacak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Prometheus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imajı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volumes: Kendi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tanımladığımız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konfigürasyon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dosyası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prometheus.yml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container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içindeki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/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etc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yoluna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bağlanır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yapılandırma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dosyası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mount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edilmiştir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prometheus.yml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9090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portu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dışarı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açılmıştır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Grafana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3000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portu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üzerinden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dashboard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erişimi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sağlar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F7962F-9950-137A-E4B9-5DD004867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523" y="2371835"/>
            <a:ext cx="4010763" cy="2125704"/>
          </a:xfrm>
          <a:prstGeom prst="rect">
            <a:avLst/>
          </a:prstGeom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BF8B46D1-2C18-45B2-AE7A-C02B6FB5C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6072" y="2239143"/>
            <a:ext cx="39959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5DCA835-3A68-4F79-8083-F784410C9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6072" y="4546372"/>
            <a:ext cx="39959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code with colorful text&#10;&#10;AI-generated content may be incorrect.">
            <a:extLst>
              <a:ext uri="{FF2B5EF4-FFF2-40B4-BE49-F238E27FC236}">
                <a16:creationId xmlns:a16="http://schemas.microsoft.com/office/drawing/2014/main" id="{F81A711C-C63D-4C00-7198-E2965704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12" t="-13133" r="16299" b="-13191"/>
          <a:stretch>
            <a:fillRect/>
          </a:stretch>
        </p:blipFill>
        <p:spPr>
          <a:xfrm>
            <a:off x="8370733" y="5191023"/>
            <a:ext cx="3632543" cy="10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5FF32-C89B-4853-A2F4-B60A3104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15189-EBA2-5473-A272-D5917A7F7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490" y="-548559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000" b="1" dirty="0"/>
              <a:t>Grafana </a:t>
            </a:r>
            <a:r>
              <a:rPr lang="en-US" sz="2000" b="1" dirty="0" err="1"/>
              <a:t>arayüzü</a:t>
            </a:r>
            <a:endParaRPr lang="en-US" sz="2000" b="1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itle 1">
            <a:extLst>
              <a:ext uri="{FF2B5EF4-FFF2-40B4-BE49-F238E27FC236}">
                <a16:creationId xmlns:a16="http://schemas.microsoft.com/office/drawing/2014/main" id="{E8037B7F-EF80-8857-1C67-167B0DBB66B7}"/>
              </a:ext>
            </a:extLst>
          </p:cNvPr>
          <p:cNvSpPr txBox="1">
            <a:spLocks/>
          </p:cNvSpPr>
          <p:nvPr/>
        </p:nvSpPr>
        <p:spPr>
          <a:xfrm>
            <a:off x="0" y="777444"/>
            <a:ext cx="4650111" cy="541193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Grafana, Prometheus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tarafından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toplanan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metrikleri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görselleştirmek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kullanılan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açık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kaynaklı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bir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dashboard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aracıdır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Arayüz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üzerinden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zaman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aralığı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veri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kaynakları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seçilerek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mikroservislere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ait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gerçek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zamanlı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grafikler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oluşturulabilir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HTTP Request Count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Paneli</a:t>
            </a:r>
            <a:endParaRPr lang="en-US" altLang="tr-TR" sz="1000" b="1" spc="15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Her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bir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mikroservisin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belirli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zaman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aralığında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aldığı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HTTP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istek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sayısı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görsellenmiştir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Sorgu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:</a:t>
            </a:r>
            <a:b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http_server_requests_seconds_count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{job=~".*"}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Memory Usage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Paneli</a:t>
            </a:r>
            <a:endParaRPr lang="en-US" altLang="tr-TR" sz="1000" b="1" spc="15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JVM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bellek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kullanımı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, byte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cinsinden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izlenmektedir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Sorgu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:</a:t>
            </a:r>
            <a:b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jvm_memory_used_bytes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{job=~".*"}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CPU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Kullanımı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Paneli</a:t>
            </a:r>
            <a:endParaRPr lang="en-US" altLang="tr-TR" sz="1000" b="1" spc="15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Mikroservislerin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işlemci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kullanımı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oranı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zamana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bağlı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olarak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karşılaştırmalı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şekilde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gösterilmiştir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Sorgu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:</a:t>
            </a:r>
            <a:b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altLang="tr-TR" sz="1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process_cpu_usage</a:t>
            </a:r>
            <a:r>
              <a:rPr lang="en-US" altLang="tr-TR" sz="10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Times New Roman" panose="02020603050405020304" pitchFamily="18" charset="0"/>
              </a:rPr>
              <a:t>{job=~".*"}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CE22B-CC91-44D9-C26C-ED093923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r="14658" b="-1"/>
          <a:stretch>
            <a:fillRect/>
          </a:stretch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213" name="Rectangle 2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1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EB2CD-1F09-C55D-DE7E-87EEB3D2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"/>
            <a:ext cx="11153232" cy="301074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C0A78-1B13-4C11-AAEE-5A3BB2719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46762" y="1522476"/>
            <a:ext cx="310896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8DE124-5B8F-4771-B3B3-20FF2F899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215526" y="1522476"/>
            <a:ext cx="310896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C5722-8FF0-F936-BC84-64A5B4B2C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371" y="3076212"/>
            <a:ext cx="10013709" cy="103036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2500" b="1">
                <a:solidFill>
                  <a:schemeClr val="bg1"/>
                </a:solidFill>
              </a:rPr>
              <a:t>Circuit Breaker (Resilience4j ile) Uygulama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459A72-2212-DAEE-5DEB-46C1E654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" r="2" b="2"/>
          <a:stretch>
            <a:fillRect/>
          </a:stretch>
        </p:blipFill>
        <p:spPr>
          <a:xfrm>
            <a:off x="1066816" y="674684"/>
            <a:ext cx="3671185" cy="1944472"/>
          </a:xfrm>
          <a:prstGeom prst="rect">
            <a:avLst/>
          </a:prstGeom>
        </p:spPr>
      </p:pic>
      <p:pic>
        <p:nvPicPr>
          <p:cNvPr id="8" name="Picture 7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810C1161-DFCE-23CF-EEED-2E0324A24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6" b="2"/>
          <a:stretch>
            <a:fillRect/>
          </a:stretch>
        </p:blipFill>
        <p:spPr>
          <a:xfrm>
            <a:off x="4802010" y="674685"/>
            <a:ext cx="3691652" cy="19444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B5273F-E1DE-202C-660E-BBC454EEB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" r="-2" b="-2"/>
          <a:stretch>
            <a:fillRect/>
          </a:stretch>
        </p:blipFill>
        <p:spPr>
          <a:xfrm>
            <a:off x="8491173" y="669792"/>
            <a:ext cx="3720525" cy="19645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42BA975-6692-960C-791D-EAFDD7D45ADE}"/>
              </a:ext>
            </a:extLst>
          </p:cNvPr>
          <p:cNvSpPr txBox="1">
            <a:spLocks/>
          </p:cNvSpPr>
          <p:nvPr/>
        </p:nvSpPr>
        <p:spPr>
          <a:xfrm>
            <a:off x="1034396" y="4172036"/>
            <a:ext cx="11157603" cy="268596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Circuit Breaker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mikroservisler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arası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iletişimde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hataları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yayılmadan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engellemek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için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kullanılan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tasarım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desenidir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Sürekli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başarısız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olan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dış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servis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çağrıları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sistemi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yavaşlatabilir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veya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çökertir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Circuit Breaker,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belirli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hata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eşiğinden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sonra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isteği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keser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geçici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olarak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fallback (</a:t>
            </a:r>
            <a:r>
              <a:rPr lang="en-US" altLang="tr-TR" sz="15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yedek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yanıt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döndürür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Genellikle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 durum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içerir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Closed (</a:t>
            </a:r>
            <a:r>
              <a:rPr lang="en-US" altLang="tr-TR" sz="15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Kapalı</a:t>
            </a: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– her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istek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geçer</a:t>
            </a: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Open (Açık)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istekler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kesilir</a:t>
            </a: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5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Half-Open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– test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amaçlı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sınırlı</a:t>
            </a:r>
            <a:r>
              <a:rPr lang="en-US" altLang="tr-TR" sz="15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15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istekler</a:t>
            </a: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500" spc="1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58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288DD-327D-B3D9-9DE3-D8819729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34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E0FAF-9458-6D02-2C76-7B7E8489A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355" y="162530"/>
            <a:ext cx="5004686" cy="135734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000" b="1" dirty="0" err="1"/>
              <a:t>application.yml</a:t>
            </a:r>
            <a:endParaRPr lang="en-US" sz="2000" b="1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itle 1">
            <a:extLst>
              <a:ext uri="{FF2B5EF4-FFF2-40B4-BE49-F238E27FC236}">
                <a16:creationId xmlns:a16="http://schemas.microsoft.com/office/drawing/2014/main" id="{40AEB961-E97D-2AD3-07D4-5126EF51580B}"/>
              </a:ext>
            </a:extLst>
          </p:cNvPr>
          <p:cNvSpPr txBox="1">
            <a:spLocks/>
          </p:cNvSpPr>
          <p:nvPr/>
        </p:nvSpPr>
        <p:spPr>
          <a:xfrm>
            <a:off x="4457701" y="32004"/>
            <a:ext cx="7734299" cy="610942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instances.petService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petService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devre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kesici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konfigürasyonu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tanımlanmıştır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@CircuitBreaker(name="petService")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eşleşir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registerHealthIndicator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true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Devre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kesici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durumu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Spring Actuator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üzerinden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/actuator/health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altında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izlenebilir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hale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gelir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Sliding window tipi COUNT_BASED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seçilmiştir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→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belirli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sayıda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istek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üzerinden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oranı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hesaplanır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slidingWindowSize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1: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Sadece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istek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üzerinden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oran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hesaplanır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minimumNumberOfCalls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1: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Hesaplamaya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başlanması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gereken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minimum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istek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sayısı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FailureRateThreshold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100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%100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olursa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devre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kesici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OPEN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durumuna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geçer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(1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çağrı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→ 1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direkt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konuma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geçiş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waitDurationInOpenState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5s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Açık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durumda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(OPEN)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devre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kesici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5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saniye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bekler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sonra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yarı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(HALF_OPEN)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duruma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geçer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permittedNumberOfCallsInHalfOpenState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1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Half-open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modunda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sadece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deneme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çağrısına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izin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verilir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automaticTransitionFromOpenToHalfOpenEnabled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true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Açık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durumdan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yarı-açık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duruma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otomatik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geçiş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aktiftir</a:t>
            </a:r>
            <a:r>
              <a:rPr lang="en-US" altLang="tr-TR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Hangi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tür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istisnaların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olarak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sayılacağı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burada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belirtilmiştir</a:t>
            </a: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altLang="tr-TR" sz="10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B400FD-34F3-A8DB-DE9D-019D927C4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0" r="18670"/>
          <a:stretch>
            <a:fillRect/>
          </a:stretch>
        </p:blipFill>
        <p:spPr>
          <a:xfrm>
            <a:off x="-3049" y="2298834"/>
            <a:ext cx="4397117" cy="33740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967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91942-4C5F-219E-9710-1FE15CDD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753" y="0"/>
            <a:ext cx="4010247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93CC3-8FE4-F1EA-3DAC-42EBBA300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338" y="-42019"/>
            <a:ext cx="6623040" cy="114058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3100" b="1"/>
              <a:t>ActivityServiceImp.java</a:t>
            </a:r>
          </a:p>
        </p:txBody>
      </p:sp>
      <p:sp>
        <p:nvSpPr>
          <p:cNvPr id="198" name="Title 1">
            <a:extLst>
              <a:ext uri="{FF2B5EF4-FFF2-40B4-BE49-F238E27FC236}">
                <a16:creationId xmlns:a16="http://schemas.microsoft.com/office/drawing/2014/main" id="{4BE77DDC-DA3A-846D-E204-05452ACA6FED}"/>
              </a:ext>
            </a:extLst>
          </p:cNvPr>
          <p:cNvSpPr txBox="1">
            <a:spLocks/>
          </p:cNvSpPr>
          <p:nvPr/>
        </p:nvSpPr>
        <p:spPr>
          <a:xfrm>
            <a:off x="-1" y="1031500"/>
            <a:ext cx="8141000" cy="508089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@CircuitBreaker(name = "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petService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",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fallbackMethod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"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handlePetServiceFailure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")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petService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application.yml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içindeki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circuit breaker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ismiyle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eşleşir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fallbackMethod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Çağrı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başarısız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olursa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devreye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girecek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alternatif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metodu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public Activity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createActivity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(Activity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activity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String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userId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metot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içinde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dış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servise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PetService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Feign client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istek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gönderilir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Eğer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PetService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ulaşılamazsa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dönerse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çağrı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handlePetServiceFailure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metoduna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yönlendirilir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public Activity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handlePetServiceFailure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(Activity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activity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String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userId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Throwable t)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fallback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metodu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devre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kesici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açıkken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çağrılır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kullanıcıya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daha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sonra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tekrar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denemesi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gerektiğini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söyleyen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mesaj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döner.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sayede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sistem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çökmeden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çalışmaya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devam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kullanıcıya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kontrolsüz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hata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gösterilmez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bağımlılık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Resilience4j Circuit Breaker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modülünü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Spring Boot 3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uyumlu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olarak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projeye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dahil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Yalnızca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circuitbreaker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özelliği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yeterlidir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(Retry,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RateLimiter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gibi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ek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modüller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istenirse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ayrıca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eklenebilir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.)</a:t>
            </a:r>
            <a:b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satırlar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olmadan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@CircuitBreaker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anotasyonu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5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çalışmaz</a:t>
            </a:r>
            <a:r>
              <a:rPr lang="en-US" altLang="tr-TR" sz="105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05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621097-CAF7-BCB8-086F-7259F52D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237" y="1120023"/>
            <a:ext cx="4010247" cy="2423444"/>
          </a:xfrm>
          <a:prstGeom prst="rect">
            <a:avLst/>
          </a:prstGeom>
        </p:spPr>
      </p:pic>
      <p:pic>
        <p:nvPicPr>
          <p:cNvPr id="6" name="Picture 5" descr="A computer code with text&#10;&#10;AI-generated content may be incorrect.">
            <a:extLst>
              <a:ext uri="{FF2B5EF4-FFF2-40B4-BE49-F238E27FC236}">
                <a16:creationId xmlns:a16="http://schemas.microsoft.com/office/drawing/2014/main" id="{7D4F8A4A-015D-D1B9-5D5F-BBAA5A5BC8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20" t="-1447" r="26096" b="-13887"/>
          <a:stretch>
            <a:fillRect/>
          </a:stretch>
        </p:blipFill>
        <p:spPr>
          <a:xfrm>
            <a:off x="8218238" y="4307941"/>
            <a:ext cx="3977156" cy="1245646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5DCA835-3A68-4F79-8083-F784410C9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6072" y="3561468"/>
            <a:ext cx="39959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0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25540-1AF8-4F13-C916-03144C489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FA067A-8B2A-EFE4-7B1F-01D173EFD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8" y="2415100"/>
            <a:ext cx="3209544" cy="1725129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705762-7514-CCA6-F81D-31EE908B7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"/>
          <a:stretch>
            <a:fillRect/>
          </a:stretch>
        </p:blipFill>
        <p:spPr>
          <a:xfrm>
            <a:off x="4487333" y="2418985"/>
            <a:ext cx="3209544" cy="171736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F9DF891C-4FE5-BA5D-4E27-463B666A8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9" b="-2"/>
          <a:stretch>
            <a:fillRect/>
          </a:stretch>
        </p:blipFill>
        <p:spPr>
          <a:xfrm>
            <a:off x="8275887" y="2332792"/>
            <a:ext cx="3209544" cy="18897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6D7C05-2261-95BD-AE61-500FD97EC843}"/>
              </a:ext>
            </a:extLst>
          </p:cNvPr>
          <p:cNvSpPr txBox="1"/>
          <p:nvPr/>
        </p:nvSpPr>
        <p:spPr>
          <a:xfrm>
            <a:off x="1744133" y="117959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Eureka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447EBF-B98E-A22C-D361-D3A07E35FB08}"/>
              </a:ext>
            </a:extLst>
          </p:cNvPr>
          <p:cNvSpPr txBox="1"/>
          <p:nvPr/>
        </p:nvSpPr>
        <p:spPr>
          <a:xfrm>
            <a:off x="5299289" y="1179592"/>
            <a:ext cx="24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Prometheus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49F2F9-7D7A-2BDA-8B80-8DF0151599D6}"/>
              </a:ext>
            </a:extLst>
          </p:cNvPr>
          <p:cNvSpPr txBox="1"/>
          <p:nvPr/>
        </p:nvSpPr>
        <p:spPr>
          <a:xfrm>
            <a:off x="9245177" y="1179592"/>
            <a:ext cx="24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Swagger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65229-66A5-25E4-D2DB-48702A21F687}"/>
              </a:ext>
            </a:extLst>
          </p:cNvPr>
          <p:cNvSpPr txBox="1"/>
          <p:nvPr/>
        </p:nvSpPr>
        <p:spPr>
          <a:xfrm>
            <a:off x="2814320" y="18288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Handwriting" panose="03010101010101010101" pitchFamily="66" charset="0"/>
                <a:ea typeface="+mn-ea"/>
                <a:cs typeface="+mn-cs"/>
              </a:rPr>
              <a:t>Başlangıç Durumu</a:t>
            </a:r>
          </a:p>
        </p:txBody>
      </p:sp>
    </p:spTree>
    <p:extLst>
      <p:ext uri="{BB962C8B-B14F-4D97-AF65-F5344CB8AC3E}">
        <p14:creationId xmlns:p14="http://schemas.microsoft.com/office/powerpoint/2010/main" val="253459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B2AE-DF38-64FD-066B-C56F9B04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300" dirty="0"/>
              <a:t>Domain </a:t>
            </a:r>
            <a:r>
              <a:rPr lang="en-US" sz="2300" dirty="0" err="1"/>
              <a:t>Analizi</a:t>
            </a:r>
            <a:r>
              <a:rPr lang="en-US" sz="2300" dirty="0"/>
              <a:t> </a:t>
            </a:r>
            <a:r>
              <a:rPr lang="en-US" sz="2300" dirty="0" err="1"/>
              <a:t>ve</a:t>
            </a:r>
            <a:r>
              <a:rPr lang="en-US" sz="2300" dirty="0"/>
              <a:t> </a:t>
            </a:r>
            <a:r>
              <a:rPr lang="en-US" sz="2300" dirty="0" err="1"/>
              <a:t>Servislerin</a:t>
            </a:r>
            <a:r>
              <a:rPr lang="en-US" sz="2300" dirty="0"/>
              <a:t> </a:t>
            </a:r>
            <a:r>
              <a:rPr lang="en-US" sz="2300" dirty="0" err="1"/>
              <a:t>Belirlenmesi</a:t>
            </a:r>
            <a:endParaRPr lang="en-US" sz="2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E8FF-BD97-DC56-99D7-062C8D4F5DA8}"/>
              </a:ext>
            </a:extLst>
          </p:cNvPr>
          <p:cNvSpPr txBox="1"/>
          <p:nvPr/>
        </p:nvSpPr>
        <p:spPr>
          <a:xfrm>
            <a:off x="787179" y="2743995"/>
            <a:ext cx="7610536" cy="303059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lvl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PetVerse’in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işlevleri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domain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analizine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göre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şu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şekilde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servisleştirildi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UserService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Kullanıcı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kayıt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login, JWT.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PetService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CRUD.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ActivityService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Oyun,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beslenme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yürüyüş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vb.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NotificationService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Bildirim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sistemi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asenkron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WeatherService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Dış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API’den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hava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durumu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çekme</a:t>
            </a: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Gateway, Config Server, Eureka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8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D6740-CF1A-2F25-D597-751B75F1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DF12F46-0106-CE57-215B-066A5A0D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2B0F4B-129A-AAFD-7561-8D3D26D8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EFFD346-0273-4F14-0FB4-B43C32B7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49F52F5-02BB-41CE-9552-F41A95C98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AC1DD6C-3DE9-6C0B-2233-D4475F7EE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456D5A4-0D16-73B8-6E0F-34DFCE75A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CC7B891-4A2C-BD64-8126-34622DB74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4AC5513-AD01-F174-A5FC-F30D4AF6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3B525F-3D1F-CC77-A2FB-71A08FDA1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FD75DE-E664-8FB3-846D-10E2525ED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52BD8C1-AC77-096C-98FD-897DEE73D8B1}"/>
              </a:ext>
            </a:extLst>
          </p:cNvPr>
          <p:cNvSpPr txBox="1"/>
          <p:nvPr/>
        </p:nvSpPr>
        <p:spPr>
          <a:xfrm>
            <a:off x="1744133" y="117959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Eureka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402621-5817-B548-8A48-E0F8B0826892}"/>
              </a:ext>
            </a:extLst>
          </p:cNvPr>
          <p:cNvSpPr txBox="1"/>
          <p:nvPr/>
        </p:nvSpPr>
        <p:spPr>
          <a:xfrm>
            <a:off x="5299289" y="1179592"/>
            <a:ext cx="24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Prometheus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93849A-7793-CE7C-FE90-9C919EA1111C}"/>
              </a:ext>
            </a:extLst>
          </p:cNvPr>
          <p:cNvSpPr txBox="1"/>
          <p:nvPr/>
        </p:nvSpPr>
        <p:spPr>
          <a:xfrm>
            <a:off x="9245177" y="1179592"/>
            <a:ext cx="24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Swagger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E676D2-8996-1AD7-D180-160E396CB242}"/>
              </a:ext>
            </a:extLst>
          </p:cNvPr>
          <p:cNvSpPr txBox="1"/>
          <p:nvPr/>
        </p:nvSpPr>
        <p:spPr>
          <a:xfrm>
            <a:off x="2814320" y="18288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Handwriting" panose="03010101010101010101" pitchFamily="66" charset="0"/>
                <a:ea typeface="+mn-ea"/>
                <a:cs typeface="+mn-cs"/>
              </a:rPr>
              <a:t>Petservice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Handwriting" panose="03010101010101010101" pitchFamily="66" charset="0"/>
                <a:ea typeface="+mn-ea"/>
                <a:cs typeface="+mn-cs"/>
              </a:rPr>
              <a:t> Kapatma Durumu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DE07B1-398C-EAED-DC4B-116211AFD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1" y="2580026"/>
            <a:ext cx="3284857" cy="139527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AB3960-9848-7ACA-191D-6534AFECD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29" y="1889176"/>
            <a:ext cx="3004181" cy="277697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E7BA42-4137-4A75-82C7-F5633C073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24" y="2248489"/>
            <a:ext cx="3212675" cy="17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7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B0592-A7AA-4C5C-A0BB-E2FDD185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06238675-60CC-3E4C-A995-889582D7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4E84FE2-7C50-D5C8-961E-064D47408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EAF5075-3908-100D-DA95-98277DA7A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8DACD7-06BD-19CF-B967-A30E7FD30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5FB3436-4FF2-7CE6-F930-3C52E71E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A114FD-0B03-9E9B-C7EA-743C5844B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4F845ED-5906-796E-B105-5091BCDEB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64044F9-8479-2329-C7ED-120CC0BA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BA3D0B9-AA02-1301-882C-70EED015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1FF5F0-5953-CDFC-312F-CE36F081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B7E9FF-5BC7-B9ED-C431-2153F33FFE32}"/>
              </a:ext>
            </a:extLst>
          </p:cNvPr>
          <p:cNvSpPr txBox="1"/>
          <p:nvPr/>
        </p:nvSpPr>
        <p:spPr>
          <a:xfrm>
            <a:off x="839893" y="97386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Sistem Kapandığında yani CB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olduktan 5sn sonra bir istek yoksa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half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durumuna geçer.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4C9A99-6258-B686-336C-6D5AFF0ED9E6}"/>
              </a:ext>
            </a:extLst>
          </p:cNvPr>
          <p:cNvSpPr txBox="1"/>
          <p:nvPr/>
        </p:nvSpPr>
        <p:spPr>
          <a:xfrm>
            <a:off x="4477024" y="972787"/>
            <a:ext cx="327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Half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durumundayken başarısız bir istek gelirse tekrar CB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durumuna geçer.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C823-6B7F-AC07-7CEA-D26554873F9D}"/>
              </a:ext>
            </a:extLst>
          </p:cNvPr>
          <p:cNvSpPr txBox="1"/>
          <p:nvPr/>
        </p:nvSpPr>
        <p:spPr>
          <a:xfrm>
            <a:off x="8213093" y="902540"/>
            <a:ext cx="3521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Half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durumundayken başarılı bir istek gelirse tekrar CB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close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durumuna geçer ve sistem çalışmaya devam eder.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5C6E7B-3DE1-41E2-71B4-57F8D57246A4}"/>
              </a:ext>
            </a:extLst>
          </p:cNvPr>
          <p:cNvSpPr txBox="1"/>
          <p:nvPr/>
        </p:nvSpPr>
        <p:spPr>
          <a:xfrm>
            <a:off x="2814320" y="18288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Handwriting" panose="03010101010101010101" pitchFamily="66" charset="0"/>
                <a:ea typeface="+mn-ea"/>
                <a:cs typeface="+mn-cs"/>
              </a:rPr>
              <a:t>Half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Handwriting" panose="03010101010101010101" pitchFamily="66" charset="0"/>
                <a:ea typeface="+mn-ea"/>
                <a:cs typeface="+mn-cs"/>
              </a:rPr>
              <a:t> Durumu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2A1774-18EF-6EDD-C95D-CE66CC0F0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7" y="2340388"/>
            <a:ext cx="3231185" cy="173272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578E8B-29AC-4751-FDE6-60B4C4581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45" y="2285974"/>
            <a:ext cx="3279150" cy="178713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64B78F-9D16-8436-DFC3-C348ECC8D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93" y="2285974"/>
            <a:ext cx="3335131" cy="17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8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CFC91-8C4A-BE6A-E2C3-D2308AD6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Rate Limiting (API Gateway)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3E7D-4BDF-B4E0-A384-9E8EC1001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2" y="705114"/>
            <a:ext cx="9935571" cy="3703114"/>
          </a:xfrm>
        </p:spPr>
        <p:txBody>
          <a:bodyPr>
            <a:normAutofit/>
          </a:bodyPr>
          <a:lstStyle/>
          <a:p>
            <a:r>
              <a:rPr lang="tr-TR" dirty="0"/>
              <a:t>Spring Cloud </a:t>
            </a:r>
            <a:r>
              <a:rPr lang="tr-TR" dirty="0" err="1"/>
              <a:t>Gateway’de</a:t>
            </a:r>
            <a:r>
              <a:rPr lang="tr-TR" dirty="0"/>
              <a:t> </a:t>
            </a:r>
            <a:r>
              <a:rPr lang="tr-TR" dirty="0" err="1"/>
              <a:t>RequestRateLimiter</a:t>
            </a:r>
            <a:r>
              <a:rPr lang="tr-TR" dirty="0"/>
              <a:t> aktifleştirildi.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userKeyResolver</a:t>
            </a:r>
            <a:r>
              <a:rPr lang="tr-TR" dirty="0"/>
              <a:t>: JWT içinden </a:t>
            </a:r>
            <a:r>
              <a:rPr lang="tr-TR" dirty="0" err="1"/>
              <a:t>userId</a:t>
            </a:r>
            <a:r>
              <a:rPr lang="tr-TR" dirty="0"/>
              <a:t> çıkartır → kullanıcıya özel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ipKeyResolver</a:t>
            </a:r>
            <a:r>
              <a:rPr lang="tr-TR" dirty="0"/>
              <a:t>: IP bazlı limit (anonim kullanıcılar için)</a:t>
            </a:r>
          </a:p>
          <a:p>
            <a:pPr marL="0" indent="0">
              <a:buNone/>
            </a:pPr>
            <a:r>
              <a:rPr lang="tr-TR" dirty="0"/>
              <a:t>Örnek:</a:t>
            </a:r>
          </a:p>
          <a:p>
            <a:pPr marL="0" indent="0">
              <a:buNone/>
            </a:pPr>
            <a:r>
              <a:rPr lang="tr-TR" dirty="0" err="1"/>
              <a:t>userservice</a:t>
            </a:r>
            <a:r>
              <a:rPr lang="tr-TR" dirty="0"/>
              <a:t>: IP bazlı → saniyede 3 istek </a:t>
            </a:r>
          </a:p>
          <a:p>
            <a:pPr marL="0" indent="0">
              <a:buNone/>
            </a:pPr>
            <a:r>
              <a:rPr lang="tr-TR" dirty="0" err="1"/>
              <a:t>petservice</a:t>
            </a:r>
            <a:r>
              <a:rPr lang="tr-TR" dirty="0"/>
              <a:t>: Kullanıcı bazlı → saniyede 2 istek</a:t>
            </a:r>
          </a:p>
        </p:txBody>
      </p:sp>
    </p:spTree>
    <p:extLst>
      <p:ext uri="{BB962C8B-B14F-4D97-AF65-F5344CB8AC3E}">
        <p14:creationId xmlns:p14="http://schemas.microsoft.com/office/powerpoint/2010/main" val="3407930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6C3C5-93A0-78BB-D169-D16432D9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Dockerfile’lar ve Image Üretimi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8FA1-8AE7-A47A-D69F-5B601F3C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r>
              <a:rPr lang="tr-TR" dirty="0"/>
              <a:t>Her servis için </a:t>
            </a:r>
            <a:r>
              <a:rPr lang="tr-TR" dirty="0" err="1"/>
              <a:t>Dockerfile</a:t>
            </a:r>
            <a:r>
              <a:rPr lang="tr-TR" dirty="0"/>
              <a:t> yazıldı.</a:t>
            </a:r>
          </a:p>
          <a:p>
            <a:r>
              <a:rPr lang="tr-TR" dirty="0"/>
              <a:t>Temel yapı: openjdk:21, JAR kopyalama, ENTRYPOINT.</a:t>
            </a:r>
          </a:p>
          <a:p>
            <a:r>
              <a:rPr lang="tr-TR" dirty="0" err="1"/>
              <a:t>docker-compose.yml</a:t>
            </a:r>
            <a:r>
              <a:rPr lang="tr-TR" dirty="0"/>
              <a:t> üzerinden </a:t>
            </a:r>
            <a:r>
              <a:rPr lang="tr-TR" dirty="0" err="1"/>
              <a:t>build</a:t>
            </a:r>
            <a:r>
              <a:rPr lang="tr-TR" dirty="0"/>
              <a:t> ve çalıştırma işlemleri otomatikleştirildi.</a:t>
            </a:r>
          </a:p>
        </p:txBody>
      </p:sp>
    </p:spTree>
    <p:extLst>
      <p:ext uri="{BB962C8B-B14F-4D97-AF65-F5344CB8AC3E}">
        <p14:creationId xmlns:p14="http://schemas.microsoft.com/office/powerpoint/2010/main" val="1973869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32EC5928-6E58-2593-3184-538BC7B3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3" y="2433624"/>
            <a:ext cx="4098409" cy="1956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3B2BC-C5CE-04A0-911E-BA6C75DB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tr-TR" dirty="0"/>
              <a:t>Harici API: Meteoroloji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73D8-DEC2-F2E8-97BB-9B232901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r>
              <a:rPr lang="tr-TR" dirty="0" err="1"/>
              <a:t>WeatherService</a:t>
            </a:r>
            <a:r>
              <a:rPr lang="tr-TR" dirty="0"/>
              <a:t>, Open-</a:t>
            </a:r>
            <a:r>
              <a:rPr lang="tr-TR" dirty="0" err="1"/>
              <a:t>Meteo</a:t>
            </a:r>
            <a:r>
              <a:rPr lang="tr-TR" dirty="0"/>
              <a:t> </a:t>
            </a:r>
            <a:r>
              <a:rPr lang="tr-TR" dirty="0" err="1"/>
              <a:t>API’yi</a:t>
            </a:r>
            <a:r>
              <a:rPr lang="tr-TR" dirty="0"/>
              <a:t> çağırarak Ankara için hava durumu aldı.</a:t>
            </a:r>
          </a:p>
          <a:p>
            <a:r>
              <a:rPr lang="tr-TR" dirty="0"/>
              <a:t>Dış </a:t>
            </a:r>
            <a:r>
              <a:rPr lang="tr-TR" dirty="0" err="1"/>
              <a:t>API’den</a:t>
            </a:r>
            <a:r>
              <a:rPr lang="tr-TR" dirty="0"/>
              <a:t> </a:t>
            </a:r>
            <a:r>
              <a:rPr lang="tr-TR" dirty="0" err="1"/>
              <a:t>current_weather</a:t>
            </a:r>
            <a:r>
              <a:rPr lang="tr-TR" dirty="0"/>
              <a:t>, sıcaklık, rüzgar gibi veriler alındı.</a:t>
            </a:r>
          </a:p>
          <a:p>
            <a:r>
              <a:rPr lang="tr-TR" dirty="0"/>
              <a:t>Yürüyüş aktivitesinde karar verici olarak kullanıldı.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0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76454-24D6-AA92-B8A1-C5B2CBE3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Yapay Zeka Entegrasyonu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AA1E5-6AC9-F6DD-4499-534BE2704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 lnSpcReduction="10000"/>
          </a:bodyPr>
          <a:lstStyle/>
          <a:p>
            <a:r>
              <a:rPr lang="tr-TR" dirty="0"/>
              <a:t>Kullanıcının yaptığı aktiviteler metin olarak analiz edilir.</a:t>
            </a:r>
          </a:p>
          <a:p>
            <a:r>
              <a:rPr lang="tr-TR" dirty="0" err="1"/>
              <a:t>HuggingFace</a:t>
            </a:r>
            <a:r>
              <a:rPr lang="tr-TR" dirty="0"/>
              <a:t> API ile duygu analizi yapılır (</a:t>
            </a:r>
            <a:r>
              <a:rPr lang="tr-TR" dirty="0" err="1"/>
              <a:t>örn</a:t>
            </a:r>
            <a:r>
              <a:rPr lang="tr-TR" dirty="0"/>
              <a:t>. "</a:t>
            </a:r>
            <a:r>
              <a:rPr lang="tr-TR" dirty="0" err="1"/>
              <a:t>joy</a:t>
            </a:r>
            <a:r>
              <a:rPr lang="tr-TR" dirty="0"/>
              <a:t>", "</a:t>
            </a:r>
            <a:r>
              <a:rPr lang="tr-TR" dirty="0" err="1"/>
              <a:t>sadness</a:t>
            </a:r>
            <a:r>
              <a:rPr lang="tr-TR" dirty="0"/>
              <a:t>").</a:t>
            </a:r>
          </a:p>
          <a:p>
            <a:r>
              <a:rPr lang="tr-TR" dirty="0" err="1"/>
              <a:t>ActivityService</a:t>
            </a:r>
            <a:r>
              <a:rPr lang="tr-TR" dirty="0"/>
              <a:t> içinde </a:t>
            </a:r>
            <a:r>
              <a:rPr lang="tr-TR" dirty="0" err="1"/>
              <a:t>mood</a:t>
            </a:r>
            <a:r>
              <a:rPr lang="tr-TR" dirty="0"/>
              <a:t> otomatik atanır hale gelir.</a:t>
            </a:r>
          </a:p>
          <a:p>
            <a:endParaRPr lang="tr-TR" dirty="0"/>
          </a:p>
          <a:p>
            <a:r>
              <a:rPr lang="tr-TR" dirty="0"/>
              <a:t>Örnek üretilen cümle:</a:t>
            </a:r>
          </a:p>
          <a:p>
            <a:r>
              <a:rPr lang="tr-TR" dirty="0"/>
              <a:t>“</a:t>
            </a:r>
            <a:r>
              <a:rPr lang="tr-TR" dirty="0" err="1"/>
              <a:t>Today</a:t>
            </a:r>
            <a:r>
              <a:rPr lang="tr-TR" dirty="0"/>
              <a:t>, </a:t>
            </a:r>
            <a:r>
              <a:rPr lang="tr-TR" dirty="0" err="1"/>
              <a:t>my</a:t>
            </a:r>
            <a:r>
              <a:rPr lang="tr-TR" dirty="0"/>
              <a:t> pet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well</a:t>
            </a:r>
            <a:r>
              <a:rPr lang="tr-TR" dirty="0"/>
              <a:t> fed, </a:t>
            </a:r>
            <a:r>
              <a:rPr lang="tr-TR" dirty="0" err="1"/>
              <a:t>played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had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fun</a:t>
            </a:r>
            <a:r>
              <a:rPr lang="tr-TR" dirty="0"/>
              <a:t>,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clean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fresh</a:t>
            </a:r>
            <a:r>
              <a:rPr lang="tr-TR" dirty="0"/>
              <a:t>, but </a:t>
            </a:r>
            <a:r>
              <a:rPr lang="tr-TR" dirty="0" err="1"/>
              <a:t>stayed</a:t>
            </a:r>
            <a:r>
              <a:rPr lang="tr-TR" dirty="0"/>
              <a:t> inside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fresh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.”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5124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D439-A1AF-CD53-7C34-4DF33E7B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3300" cap="all">
                <a:solidFill>
                  <a:schemeClr val="bg1"/>
                </a:solidFill>
              </a:rPr>
              <a:t>GitHub Actions ile CI/CD Süreci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515921"/>
            <a:ext cx="5789163" cy="334207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EEB3DDDA-56C4-86C2-87B7-8AF2073B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09" y="282459"/>
            <a:ext cx="5275118" cy="283207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8704FC-68D7-7B09-D28C-FDE0636A1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r="4764"/>
          <a:stretch>
            <a:fillRect/>
          </a:stretch>
        </p:blipFill>
        <p:spPr>
          <a:xfrm>
            <a:off x="6859936" y="3869267"/>
            <a:ext cx="5303591" cy="247081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13109E5-CE0B-C7B0-FAFC-1C5C2F976F0E}"/>
              </a:ext>
            </a:extLst>
          </p:cNvPr>
          <p:cNvSpPr txBox="1">
            <a:spLocks/>
          </p:cNvSpPr>
          <p:nvPr/>
        </p:nvSpPr>
        <p:spPr>
          <a:xfrm>
            <a:off x="1226994" y="313281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 (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/ Sürekli Entegrasyon):</a:t>
            </a:r>
            <a:b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Geliştiricilerin yaptığı her kod değişikliği, otomatik olarak test edilip derlenir.</a:t>
            </a:r>
            <a:b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Böylece yeni hatalar anında tespit edilir.</a:t>
            </a:r>
          </a:p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 (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Delivery / Sürekli Teslimat):</a:t>
            </a:r>
            <a:b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Başarılı bir şekilde test edilen uygulamalar, otomatik olarak sunucuya,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Hub'a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 da canlı ortama aktarılır.</a:t>
            </a:r>
          </a:p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endParaRPr lang="tr-TR" alt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 çalışan bir otomasyon aracıdır.</a:t>
            </a:r>
          </a:p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workflows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klasöründe tanımlanan .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yml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 sayesinde;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 değişikliği olduğunda otomatik olarak: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çalıştırma,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derleme,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oluşturma,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image'ı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Hub'a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gönderme gibi işlemler yapılabilir.</a:t>
            </a:r>
          </a:p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adım bir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tanımlanır.</a:t>
            </a:r>
            <a:b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üzerindeki her işlem (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PR, </a:t>
            </a:r>
            <a:r>
              <a:rPr lang="tr-TR" altLang="tr-T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tr-TR" alt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otomatik olarak bu adımları tetikleyebilir.</a:t>
            </a:r>
          </a:p>
        </p:txBody>
      </p:sp>
    </p:spTree>
    <p:extLst>
      <p:ext uri="{BB962C8B-B14F-4D97-AF65-F5344CB8AC3E}">
        <p14:creationId xmlns:p14="http://schemas.microsoft.com/office/powerpoint/2010/main" val="1922045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56FB0-7717-D0B4-194A-DB7E1596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C8A3-FDD8-9AAF-02FE-BE445D38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793161"/>
            <a:ext cx="5320664" cy="3604749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5F0AD-B228-72BC-013A-1B61B7885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-202762"/>
            <a:ext cx="6627226" cy="11541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2000" b="1" dirty="0"/>
              <a:t>.</a:t>
            </a:r>
            <a:r>
              <a:rPr lang="en-US" sz="2000" b="1" dirty="0" err="1"/>
              <a:t>github</a:t>
            </a:r>
            <a:r>
              <a:rPr lang="en-US" sz="2000" b="1" dirty="0"/>
              <a:t>/workflows/</a:t>
            </a:r>
            <a:r>
              <a:rPr lang="en-US" sz="2000" b="1" dirty="0" err="1"/>
              <a:t>ci.yml</a:t>
            </a:r>
            <a:endParaRPr lang="en-US" sz="2000" b="1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itle 1">
            <a:extLst>
              <a:ext uri="{FF2B5EF4-FFF2-40B4-BE49-F238E27FC236}">
                <a16:creationId xmlns:a16="http://schemas.microsoft.com/office/drawing/2014/main" id="{BBC86FC5-0434-2CD2-E60F-16A46BBF47CE}"/>
              </a:ext>
            </a:extLst>
          </p:cNvPr>
          <p:cNvSpPr txBox="1">
            <a:spLocks/>
          </p:cNvSpPr>
          <p:nvPr/>
        </p:nvSpPr>
        <p:spPr>
          <a:xfrm>
            <a:off x="4420924" y="720748"/>
            <a:ext cx="7768027" cy="538286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200" spc="150" dirty="0">
              <a:latin typeface="+mn-lt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B1630-1320-263E-34EA-7155B093F244}"/>
              </a:ext>
            </a:extLst>
          </p:cNvPr>
          <p:cNvSpPr txBox="1">
            <a:spLocks/>
          </p:cNvSpPr>
          <p:nvPr/>
        </p:nvSpPr>
        <p:spPr>
          <a:xfrm>
            <a:off x="4484932" y="766754"/>
            <a:ext cx="7640010" cy="5241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name: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PetVerse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CI Pipeline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satır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GitHub Actions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panelinde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workflow’un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görünen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adını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belirler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pipeline’ı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“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PetVerse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projesine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özel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olarak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adlandırılmıştır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on: push /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pull_request</a:t>
            </a: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Workflow’un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ne zaman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tetikleneceğini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on: push: branches: [ develop, feature/PT-3-junit-testcontainers ]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pull_request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branches: [ develop, feature/PT-3-junit-testcontainers ] 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yapı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feature/PT-3-junit-testcontainers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branch’ine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yapıldığında</a:t>
            </a:r>
            <a:endParaRPr lang="en-US" alt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da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branch’lere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pull request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açıldığında</a:t>
            </a:r>
            <a:endParaRPr lang="en-US" alt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pipeline </a:t>
            </a:r>
            <a:r>
              <a:rPr lang="en-US" alt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başlatılır</a:t>
            </a:r>
            <a:r>
              <a:rPr lang="en-US" alt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jobs: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build: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jobs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altında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tanımlanan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her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blok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işlemdir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(job).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build: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verilen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job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şu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ortamda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çalışır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runs-on: ubuntu-latest 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GitHub,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job’ı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Ubuntu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işletim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sistemi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üzerinde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başlatır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steps: – İlk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Adımlar</a:t>
            </a: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name: Checkout uses: actions/checkout@v3 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Repository’nin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kaynak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kodlarını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pipeline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ortamına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çeker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(checkout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işlemi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yapılmazsa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dosyalarına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erişilemez</a:t>
            </a:r>
            <a:r>
              <a:rPr lang="en-US" altLang="tr-TR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.)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Java 21 </a:t>
            </a: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kurulumu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yapılır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Temurin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OpenJDK’nın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dağıtımı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1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kullanılır</a:t>
            </a:r>
            <a:r>
              <a:rPr lang="en-US" sz="1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tr-TR" sz="1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4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0E3C2-32CD-8C70-A8CE-E1B511987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441EC-1FB0-7F4A-8C4E-E80B96CD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573" b="3"/>
          <a:stretch>
            <a:fillRect/>
          </a:stretch>
        </p:blipFill>
        <p:spPr>
          <a:xfrm>
            <a:off x="-5364" y="1817814"/>
            <a:ext cx="4323100" cy="4218120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C2B28-BA5E-E04D-F4F0-01F93CDEF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634" y="332450"/>
            <a:ext cx="6754447" cy="1471622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2800" b="1"/>
              <a:t>.github/workflows/ci.yml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itle 1">
            <a:extLst>
              <a:ext uri="{FF2B5EF4-FFF2-40B4-BE49-F238E27FC236}">
                <a16:creationId xmlns:a16="http://schemas.microsoft.com/office/drawing/2014/main" id="{DB787919-695E-9A76-418A-6AAF77B4D159}"/>
              </a:ext>
            </a:extLst>
          </p:cNvPr>
          <p:cNvSpPr txBox="1">
            <a:spLocks/>
          </p:cNvSpPr>
          <p:nvPr/>
        </p:nvSpPr>
        <p:spPr>
          <a:xfrm>
            <a:off x="4794637" y="1940001"/>
            <a:ext cx="6754446" cy="38345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Bu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adımda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mikroservis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için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mvn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clean install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komutu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ayrı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ayrı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çalıştırılarak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proje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derlenir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ve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bağımlılıklar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yüklenir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-name: Her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adımın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GitHub Actions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arayüzünde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görülecek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başlığıdır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-working-directory: O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adıma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ait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projenin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bulunduğu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klasör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-run: Maven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komutu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tr-TR" sz="20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çalıştırılır</a:t>
            </a:r>
            <a:r>
              <a:rPr lang="en-US" altLang="tr-T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99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F07D7-3337-2916-E4FB-8C4AE2FE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1B87D-AFF9-3317-F150-C488A718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31"/>
          <a:stretch>
            <a:fillRect/>
          </a:stretch>
        </p:blipFill>
        <p:spPr>
          <a:xfrm>
            <a:off x="20" y="683815"/>
            <a:ext cx="4417854" cy="272392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BBC8F2-7F97-F902-ED46-1C70BC7A3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7" b="-1"/>
          <a:stretch>
            <a:fillRect/>
          </a:stretch>
        </p:blipFill>
        <p:spPr>
          <a:xfrm>
            <a:off x="20" y="3414583"/>
            <a:ext cx="4458058" cy="2694836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D1527-A925-7C30-1DE6-D74306E9B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9585" y="-176265"/>
            <a:ext cx="6627226" cy="11541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2800" b="1" dirty="0"/>
              <a:t>.</a:t>
            </a:r>
            <a:r>
              <a:rPr lang="en-US" sz="2800" b="1" dirty="0" err="1"/>
              <a:t>github</a:t>
            </a:r>
            <a:r>
              <a:rPr lang="en-US" sz="2800" b="1" dirty="0"/>
              <a:t>/workflows/</a:t>
            </a:r>
            <a:r>
              <a:rPr lang="en-US" sz="2800" b="1" dirty="0" err="1"/>
              <a:t>ci.yml</a:t>
            </a:r>
            <a:endParaRPr lang="en-US" sz="2800" b="1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itle 1">
            <a:extLst>
              <a:ext uri="{FF2B5EF4-FFF2-40B4-BE49-F238E27FC236}">
                <a16:creationId xmlns:a16="http://schemas.microsoft.com/office/drawing/2014/main" id="{A56F3178-86CB-40D0-19B3-14390F7AF828}"/>
              </a:ext>
            </a:extLst>
          </p:cNvPr>
          <p:cNvSpPr txBox="1">
            <a:spLocks/>
          </p:cNvSpPr>
          <p:nvPr/>
        </p:nvSpPr>
        <p:spPr>
          <a:xfrm>
            <a:off x="4452185" y="809942"/>
            <a:ext cx="7736766" cy="529366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Docker Build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Adımları</a:t>
            </a: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docker build: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Belirtilen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dizindeki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Dockerfile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kullanılarak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imaj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oluşturulur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-t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userservice:latest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İmaj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tag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belirlenir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yaygın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tag: latest)</a:t>
            </a:r>
            <a:b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./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userservice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Hangi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klasördeki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Dockerfile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kullanılacaksa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yol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verilir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Docker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Hub’a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Giriş</a:t>
            </a: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docker/login-action@v3: Resmi GitHub Action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oturum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açılır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Giriş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bilgileri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GitHub Secrets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altında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güvenli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şekilde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saklanır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Not: Bu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bilgiler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.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yml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dosyasına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açık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yazılmaz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secrets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gizlenir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Docker Push 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Adımları</a:t>
            </a:r>
            <a:endParaRPr lang="en-US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İmaj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önce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tag’lenir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GitHub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içindeki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isim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→ Docker Hub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kullanıcı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adına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uygun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hale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getirilir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Ardından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Docker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Hub’a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push </a:t>
            </a:r>
            <a:r>
              <a:rPr lang="en-US" altLang="tr-TR" sz="1200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edilir</a:t>
            </a:r>
            <a:r>
              <a:rPr lang="en-US" altLang="tr-TR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0" indent="-228600" algn="l" fontAlgn="base">
              <a:lnSpc>
                <a:spcPct val="13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•"/>
            </a:pPr>
            <a:endParaRPr lang="en-US" altLang="tr-TR" sz="1200" spc="1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4E07B90-9F6E-4593-8540-FD238BF52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82580"/>
            <a:ext cx="4443984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6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5" name="Rectangle 309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BF832E4-E082-69BD-945F-4E3B7EFC9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64" y="2746413"/>
            <a:ext cx="4378108" cy="22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Rectangle 309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82B0E-94A2-078F-7A1F-C7DDDF77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85" y="150334"/>
            <a:ext cx="4162580" cy="1520629"/>
          </a:xfrm>
        </p:spPr>
        <p:txBody>
          <a:bodyPr anchor="b">
            <a:normAutofit/>
          </a:bodyPr>
          <a:lstStyle/>
          <a:p>
            <a:pPr>
              <a:lnSpc>
                <a:spcPct val="140000"/>
              </a:lnSpc>
            </a:pPr>
            <a:r>
              <a:rPr lang="tr-TR" sz="2500" dirty="0"/>
              <a:t>Git </a:t>
            </a:r>
            <a:r>
              <a:rPr lang="tr-TR" sz="2500" dirty="0" err="1"/>
              <a:t>Branch</a:t>
            </a:r>
            <a:r>
              <a:rPr lang="tr-TR" sz="2500" dirty="0"/>
              <a:t> Yapısı ve Organizasyon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FCFAAC-083D-4AB4-F763-39A57FEF89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30629" y="2326267"/>
            <a:ext cx="6754446" cy="24907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İlk olarak iki ayrı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branch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açıldı: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dev_seda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dev_yağmur</a:t>
            </a:r>
            <a:r>
              <a:rPr lang="tr-TR" altLang="tr-TR" dirty="0"/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Ancak bu yapı sürdürülemezdi →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branch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modeline geçildi: </a:t>
            </a:r>
          </a:p>
          <a:p>
            <a:pPr marL="285750" lvl="3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Örn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feature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/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user-register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feature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/pet-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add</a:t>
            </a:r>
            <a:endParaRPr kumimoji="0" lang="tr-TR" altLang="tr-TR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82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1EC8F-207A-EE2C-F495-83E0A373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tr-TR" sz="2800">
                <a:solidFill>
                  <a:schemeClr val="bg1"/>
                </a:solidFill>
              </a:rPr>
              <a:t>JUnit + Testcontainers ile Testler</a:t>
            </a:r>
            <a:endParaRPr lang="tr-TR" sz="28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44B7-184A-0BFB-44BC-DDD5AD879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060" y="1777552"/>
            <a:ext cx="7302269" cy="4356996"/>
          </a:xfrm>
        </p:spPr>
        <p:txBody>
          <a:bodyPr>
            <a:normAutofit fontScale="55000" lnSpcReduction="20000"/>
          </a:bodyPr>
          <a:lstStyle/>
          <a:p>
            <a:r>
              <a:rPr lang="tr-TR" dirty="0" err="1"/>
              <a:t>JUnit</a:t>
            </a:r>
            <a:r>
              <a:rPr lang="tr-TR" dirty="0"/>
              <a:t> ile birim testler, </a:t>
            </a:r>
            <a:r>
              <a:rPr lang="tr-TR" dirty="0" err="1"/>
              <a:t>Testcontainers</a:t>
            </a:r>
            <a:r>
              <a:rPr lang="tr-TR" dirty="0"/>
              <a:t> ile gerçek </a:t>
            </a:r>
            <a:r>
              <a:rPr lang="tr-TR" dirty="0" err="1"/>
              <a:t>veritabanı</a:t>
            </a:r>
            <a:r>
              <a:rPr lang="tr-TR" dirty="0"/>
              <a:t> bağlantılarını içeren entegrasyon testleri uygulanmıştır.</a:t>
            </a:r>
            <a:br>
              <a:rPr lang="tr-TR" dirty="0"/>
            </a:br>
            <a:r>
              <a:rPr lang="tr-TR" dirty="0"/>
              <a:t>Bu sayede servislerin doğruluğu, güvenliği ve kararlılığı sürekli olarak kontrol altındadır.</a:t>
            </a:r>
          </a:p>
          <a:p>
            <a:r>
              <a:rPr lang="tr-TR" dirty="0" err="1"/>
              <a:t>JUnit</a:t>
            </a:r>
            <a:r>
              <a:rPr lang="tr-TR" dirty="0"/>
              <a:t> nedir?</a:t>
            </a:r>
            <a:br>
              <a:rPr lang="tr-TR" dirty="0"/>
            </a:br>
            <a:r>
              <a:rPr lang="tr-TR" dirty="0"/>
              <a:t>Java uygulamaları için yazılım testi yapmayı sağlayan popüler bir birim test </a:t>
            </a:r>
            <a:r>
              <a:rPr lang="tr-TR" dirty="0" err="1"/>
              <a:t>framework’üdür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Kodun doğru çalışıp çalışmadığını izole bir şekilde kontrol eder.</a:t>
            </a:r>
            <a:br>
              <a:rPr lang="tr-TR" dirty="0"/>
            </a:br>
            <a:r>
              <a:rPr lang="tr-TR" dirty="0"/>
              <a:t>Örnek: servis metotları, </a:t>
            </a:r>
            <a:r>
              <a:rPr lang="tr-TR" dirty="0" err="1"/>
              <a:t>controller</a:t>
            </a:r>
            <a:r>
              <a:rPr lang="tr-TR" dirty="0"/>
              <a:t> </a:t>
            </a:r>
            <a:r>
              <a:rPr lang="tr-TR" dirty="0" err="1"/>
              <a:t>endpoint’leri</a:t>
            </a:r>
            <a:r>
              <a:rPr lang="tr-TR" dirty="0"/>
              <a:t>.</a:t>
            </a:r>
          </a:p>
          <a:p>
            <a:r>
              <a:rPr lang="tr-TR" dirty="0" err="1"/>
              <a:t>Testcontainers</a:t>
            </a:r>
            <a:r>
              <a:rPr lang="tr-TR" dirty="0"/>
              <a:t> nedir?</a:t>
            </a:r>
            <a:br>
              <a:rPr lang="tr-TR" dirty="0"/>
            </a:br>
            <a:r>
              <a:rPr lang="tr-TR" dirty="0"/>
              <a:t>Gerçek </a:t>
            </a:r>
            <a:r>
              <a:rPr lang="tr-TR" dirty="0" err="1"/>
              <a:t>veritabanı</a:t>
            </a:r>
            <a:r>
              <a:rPr lang="tr-TR" dirty="0"/>
              <a:t>, mesaj kuyruğu gibi servisleri </a:t>
            </a:r>
            <a:r>
              <a:rPr lang="tr-TR" dirty="0" err="1"/>
              <a:t>container</a:t>
            </a:r>
            <a:r>
              <a:rPr lang="tr-TR" dirty="0"/>
              <a:t> içinde test ortamında çalıştırmayı sağlar.</a:t>
            </a:r>
            <a:br>
              <a:rPr lang="tr-TR" dirty="0"/>
            </a:br>
            <a:r>
              <a:rPr lang="tr-TR" dirty="0"/>
              <a:t>Özellikle </a:t>
            </a:r>
            <a:r>
              <a:rPr lang="tr-TR" dirty="0" err="1"/>
              <a:t>mikroservis</a:t>
            </a:r>
            <a:r>
              <a:rPr lang="tr-TR" dirty="0"/>
              <a:t> mimaride </a:t>
            </a:r>
            <a:r>
              <a:rPr lang="tr-TR" dirty="0" err="1"/>
              <a:t>veritabanı</a:t>
            </a:r>
            <a:r>
              <a:rPr lang="tr-TR" dirty="0"/>
              <a:t>, </a:t>
            </a:r>
            <a:r>
              <a:rPr lang="tr-TR" dirty="0" err="1"/>
              <a:t>RabbitMQ</a:t>
            </a:r>
            <a:r>
              <a:rPr lang="tr-TR" dirty="0"/>
              <a:t> gibi bağımlılıklarla entegrasyon testlerinde kullanılır.</a:t>
            </a:r>
          </a:p>
          <a:p>
            <a:r>
              <a:rPr lang="tr-TR" dirty="0"/>
              <a:t>Neden Önemlidir?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Hatalar erkenden yakalanır.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CI/CD içinde otomatik test yapılır.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Gerçek ortamla uyum kontrol edilir.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263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4E211-64C9-29EA-F526-B64D99C3F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589036"/>
            <a:ext cx="8927183" cy="417345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57D76-B578-2FCF-9679-4677AE10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cap="all">
                <a:solidFill>
                  <a:schemeClr val="bg1"/>
                </a:solidFill>
              </a:rPr>
              <a:t>SonarQube ile Kod Kalitesi Analizi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2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08F66-B35C-93BA-5200-6E205BDF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DB457-57EA-FD57-5737-1919CB9E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06" y="-121982"/>
            <a:ext cx="3611029" cy="985753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1400" dirty="0"/>
              <a:t>.</a:t>
            </a:r>
            <a:r>
              <a:rPr lang="en-US" sz="1400" dirty="0" err="1"/>
              <a:t>github</a:t>
            </a:r>
            <a:r>
              <a:rPr lang="en-US" sz="1400" dirty="0"/>
              <a:t>/workflows/</a:t>
            </a:r>
            <a:r>
              <a:rPr lang="en-US" sz="1400" dirty="0" err="1"/>
              <a:t>ci.yml</a:t>
            </a:r>
            <a:endParaRPr lang="en-US" sz="1400" b="0" cap="all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CCF88-F8B9-AF4B-9601-F3C921A8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04" y="985753"/>
            <a:ext cx="4421832" cy="5001688"/>
          </a:xfrm>
        </p:spPr>
        <p:txBody>
          <a:bodyPr anchor="t"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working-directory</a:t>
            </a:r>
            <a:r>
              <a:rPr lang="tr-TR" altLang="tr-TR" dirty="0">
                <a:solidFill>
                  <a:schemeClr val="tx1"/>
                </a:solidFill>
              </a:rPr>
              <a:t>: </a:t>
            </a:r>
            <a:r>
              <a:rPr lang="tr-TR" altLang="tr-TR" b="0" dirty="0">
                <a:solidFill>
                  <a:schemeClr val="tx1"/>
                </a:solidFill>
              </a:rPr>
              <a:t>Hangi servis dizininde işlem yapılacağını belirtir.</a:t>
            </a:r>
            <a:endParaRPr lang="tr-TR" altLang="tr-TR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mvn</a:t>
            </a:r>
            <a:r>
              <a:rPr lang="tr-TR" altLang="tr-TR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clean</a:t>
            </a:r>
            <a:r>
              <a:rPr lang="tr-TR" altLang="tr-TR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verify</a:t>
            </a:r>
            <a:r>
              <a:rPr lang="tr-TR" altLang="tr-TR" b="0" dirty="0">
                <a:solidFill>
                  <a:schemeClr val="tx1"/>
                </a:solidFill>
              </a:rPr>
              <a:t>: Projeyi derler, test eder, ve </a:t>
            </a:r>
            <a:r>
              <a:rPr lang="tr-TR" altLang="tr-TR" b="0" dirty="0" err="1">
                <a:solidFill>
                  <a:schemeClr val="tx1"/>
                </a:solidFill>
              </a:rPr>
              <a:t>JaCoCo</a:t>
            </a:r>
            <a:r>
              <a:rPr lang="tr-TR" altLang="tr-TR" b="0" dirty="0">
                <a:solidFill>
                  <a:schemeClr val="tx1"/>
                </a:solidFill>
              </a:rPr>
              <a:t> ile test raporu çıkarır.</a:t>
            </a:r>
            <a:endParaRPr lang="tr-TR" altLang="tr-TR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>
                <a:solidFill>
                  <a:schemeClr val="tx1"/>
                </a:solidFill>
                <a:latin typeface="Arial Unicode MS"/>
              </a:rPr>
              <a:t>SONAR_TOKEN</a:t>
            </a:r>
            <a:r>
              <a:rPr lang="tr-TR" altLang="tr-TR" dirty="0">
                <a:solidFill>
                  <a:schemeClr val="tx1"/>
                </a:solidFill>
              </a:rPr>
              <a:t>: </a:t>
            </a:r>
            <a:r>
              <a:rPr lang="tr-TR" altLang="tr-TR" b="0" dirty="0">
                <a:solidFill>
                  <a:schemeClr val="tx1"/>
                </a:solidFill>
              </a:rPr>
              <a:t>Kimlik doğrulama için kullanılır, </a:t>
            </a:r>
            <a:r>
              <a:rPr lang="tr-TR" altLang="tr-TR" b="0" dirty="0" err="1">
                <a:solidFill>
                  <a:schemeClr val="tx1"/>
                </a:solidFill>
              </a:rPr>
              <a:t>GitHub</a:t>
            </a:r>
            <a:r>
              <a:rPr lang="tr-TR" altLang="tr-TR" b="0" dirty="0">
                <a:solidFill>
                  <a:schemeClr val="tx1"/>
                </a:solidFill>
              </a:rPr>
              <a:t> </a:t>
            </a:r>
            <a:r>
              <a:rPr lang="tr-TR" altLang="tr-TR" b="0" dirty="0" err="1">
                <a:solidFill>
                  <a:schemeClr val="tx1"/>
                </a:solidFill>
              </a:rPr>
              <a:t>Secrets’ta</a:t>
            </a:r>
            <a:r>
              <a:rPr lang="tr-TR" altLang="tr-TR" b="0" dirty="0">
                <a:solidFill>
                  <a:schemeClr val="tx1"/>
                </a:solidFill>
              </a:rPr>
              <a:t> saklanır.</a:t>
            </a:r>
            <a:endParaRPr lang="tr-TR" altLang="tr-TR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mvn</a:t>
            </a:r>
            <a:r>
              <a:rPr lang="tr-TR" altLang="tr-TR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verify</a:t>
            </a:r>
            <a:r>
              <a:rPr lang="tr-TR" altLang="tr-TR" dirty="0">
                <a:solidFill>
                  <a:schemeClr val="tx1"/>
                </a:solidFill>
                <a:latin typeface="Arial Unicode MS"/>
              </a:rPr>
              <a:t> ... sonar</a:t>
            </a:r>
            <a:r>
              <a:rPr lang="tr-TR" altLang="tr-TR" dirty="0">
                <a:solidFill>
                  <a:schemeClr val="tx1"/>
                </a:solidFill>
              </a:rPr>
              <a:t>: </a:t>
            </a:r>
            <a:r>
              <a:rPr lang="tr-TR" altLang="tr-TR" b="0" dirty="0" err="1">
                <a:solidFill>
                  <a:schemeClr val="tx1"/>
                </a:solidFill>
              </a:rPr>
              <a:t>Maven</a:t>
            </a:r>
            <a:r>
              <a:rPr lang="tr-TR" altLang="tr-TR" b="0" dirty="0">
                <a:solidFill>
                  <a:schemeClr val="tx1"/>
                </a:solidFill>
              </a:rPr>
              <a:t> ile projeyi test edip </a:t>
            </a:r>
            <a:r>
              <a:rPr lang="tr-TR" altLang="tr-TR" b="0" dirty="0" err="1">
                <a:solidFill>
                  <a:schemeClr val="tx1"/>
                </a:solidFill>
              </a:rPr>
              <a:t>SonarQube’a</a:t>
            </a:r>
            <a:r>
              <a:rPr lang="tr-TR" altLang="tr-TR" b="0" dirty="0">
                <a:solidFill>
                  <a:schemeClr val="tx1"/>
                </a:solidFill>
              </a:rPr>
              <a:t> gönderir.</a:t>
            </a:r>
            <a:endParaRPr lang="tr-TR" altLang="tr-TR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projectKey</a:t>
            </a:r>
            <a:r>
              <a:rPr lang="tr-TR" altLang="tr-TR" dirty="0">
                <a:solidFill>
                  <a:schemeClr val="tx1"/>
                </a:solidFill>
              </a:rPr>
              <a:t>: </a:t>
            </a:r>
            <a:r>
              <a:rPr lang="tr-TR" altLang="tr-TR" b="0" dirty="0" err="1">
                <a:solidFill>
                  <a:schemeClr val="tx1"/>
                </a:solidFill>
              </a:rPr>
              <a:t>SonarQube’daki</a:t>
            </a:r>
            <a:r>
              <a:rPr lang="tr-TR" altLang="tr-TR" b="0" dirty="0">
                <a:solidFill>
                  <a:schemeClr val="tx1"/>
                </a:solidFill>
              </a:rPr>
              <a:t> proje adı.</a:t>
            </a:r>
            <a:endParaRPr lang="tr-TR" altLang="tr-TR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 err="1">
                <a:solidFill>
                  <a:schemeClr val="tx1"/>
                </a:solidFill>
                <a:latin typeface="Arial Unicode MS"/>
              </a:rPr>
              <a:t>coverage.jacoco.xmlReportPaths</a:t>
            </a:r>
            <a:r>
              <a:rPr lang="tr-TR" altLang="tr-TR" b="0" dirty="0">
                <a:solidFill>
                  <a:schemeClr val="tx1"/>
                </a:solidFill>
              </a:rPr>
              <a:t>: Test kapsamı </a:t>
            </a:r>
            <a:r>
              <a:rPr lang="tr-TR" altLang="tr-TR" b="0" dirty="0" err="1">
                <a:solidFill>
                  <a:schemeClr val="tx1"/>
                </a:solidFill>
              </a:rPr>
              <a:t>JaCoCo’dan</a:t>
            </a:r>
            <a:r>
              <a:rPr lang="tr-TR" altLang="tr-TR" b="0" dirty="0">
                <a:solidFill>
                  <a:schemeClr val="tx1"/>
                </a:solidFill>
              </a:rPr>
              <a:t> alınan rapor dosyası yolu.</a:t>
            </a:r>
            <a:endParaRPr lang="tr-TR" altLang="tr-TR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tr-TR" b="0" dirty="0"/>
          </a:p>
        </p:txBody>
      </p:sp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D64D1E3-1736-F1EA-E318-878C859B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6" r="9890"/>
          <a:stretch>
            <a:fillRect/>
          </a:stretch>
        </p:blipFill>
        <p:spPr>
          <a:xfrm>
            <a:off x="4801263" y="1340170"/>
            <a:ext cx="7273533" cy="390674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4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54B30-76EA-151E-9A86-C8D2A13FA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9D000C23-E7C4-47A4-959E-D03967B32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omputer code with red and white text&#10;&#10;AI-generated content may be incorrect.">
            <a:extLst>
              <a:ext uri="{FF2B5EF4-FFF2-40B4-BE49-F238E27FC236}">
                <a16:creationId xmlns:a16="http://schemas.microsoft.com/office/drawing/2014/main" id="{5E9C5D99-434B-52A5-347E-5BA0433E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8" r="11999"/>
          <a:stretch>
            <a:fillRect/>
          </a:stretch>
        </p:blipFill>
        <p:spPr>
          <a:xfrm>
            <a:off x="-1" y="1204856"/>
            <a:ext cx="4733750" cy="137197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0A17507-890B-423E-9E12-BCDC9049D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39CA27-1B4E-4005-9597-6F77252D4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A5A3C90-C117-B139-0D64-71840D67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123"/>
          <a:stretch>
            <a:fillRect/>
          </a:stretch>
        </p:blipFill>
        <p:spPr>
          <a:xfrm>
            <a:off x="0" y="3447042"/>
            <a:ext cx="4553716" cy="3406304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8B0F70A-99FB-43EE-922F-C3C1DF8C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4AE02-3BC7-0712-FA07-65B68EE0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735" y="-292477"/>
            <a:ext cx="6172412" cy="158089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tr-TR" dirty="0"/>
              <a:t>pom.xml</a:t>
            </a:r>
            <a:endParaRPr lang="en-US" b="0" cap="all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EE4B86F0-4898-B02E-5C8A-0170AE6884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5769" y="1534633"/>
            <a:ext cx="7270403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sz="1600" b="0" dirty="0" err="1"/>
              <a:t>JaCoCo</a:t>
            </a:r>
            <a:r>
              <a:rPr lang="tr-TR" sz="1600" b="0" dirty="0"/>
              <a:t> (Java </a:t>
            </a:r>
            <a:r>
              <a:rPr lang="tr-TR" sz="1600" b="0" dirty="0" err="1"/>
              <a:t>Code</a:t>
            </a:r>
            <a:r>
              <a:rPr lang="tr-TR" sz="1600" b="0" dirty="0"/>
              <a:t> </a:t>
            </a:r>
            <a:r>
              <a:rPr lang="tr-TR" sz="1600" b="0" dirty="0" err="1"/>
              <a:t>Coverage</a:t>
            </a:r>
            <a:r>
              <a:rPr lang="tr-TR" sz="1600" b="0" dirty="0"/>
              <a:t>), Java projelerinde test edilen kodun ne kadarının gerçekten çalıştırıldığını ölçen bir araçtır.</a:t>
            </a:r>
            <a:br>
              <a:rPr lang="tr-TR" sz="1600" b="0" dirty="0"/>
            </a:br>
            <a:r>
              <a:rPr lang="tr-TR" sz="1600" b="0" dirty="0"/>
              <a:t>Yani: “Yazdığın testler, kodunun yüzde kaçını kapsıyor?” sorusunun cevabını verir.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sz="1600" b="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dirty="0" err="1">
                <a:solidFill>
                  <a:schemeClr val="tx1"/>
                </a:solidFill>
                <a:latin typeface="Arial" panose="020B0604020202020204" pitchFamily="34" charset="0"/>
              </a:rPr>
              <a:t>SonarQube</a:t>
            </a: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 test kapsamını analiz edebilmek için bir </a:t>
            </a:r>
            <a:r>
              <a:rPr lang="tr-TR" altLang="tr-TR" sz="1600" b="0" dirty="0" err="1">
                <a:solidFill>
                  <a:schemeClr val="tx1"/>
                </a:solidFill>
                <a:latin typeface="Arial" panose="020B0604020202020204" pitchFamily="34" charset="0"/>
              </a:rPr>
              <a:t>coverage</a:t>
            </a: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 raporu ister.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Bu raporu üretmenin en yaygın ve otomatik yolu </a:t>
            </a:r>
            <a:r>
              <a:rPr lang="tr-TR" altLang="tr-TR" sz="1600" b="0" dirty="0" err="1">
                <a:solidFill>
                  <a:schemeClr val="tx1"/>
                </a:solidFill>
                <a:latin typeface="Arial" panose="020B0604020202020204" pitchFamily="34" charset="0"/>
              </a:rPr>
              <a:t>JaCoCo’dur</a:t>
            </a: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dirty="0" err="1">
                <a:solidFill>
                  <a:schemeClr val="tx1"/>
                </a:solidFill>
                <a:latin typeface="Arial" panose="020B0604020202020204" pitchFamily="34" charset="0"/>
              </a:rPr>
              <a:t>SonarQube</a:t>
            </a: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 → </a:t>
            </a:r>
            <a:r>
              <a:rPr lang="tr-TR" altLang="tr-TR" sz="1600" b="0" dirty="0">
                <a:solidFill>
                  <a:schemeClr val="tx1"/>
                </a:solidFill>
                <a:latin typeface="Arial Unicode MS"/>
              </a:rPr>
              <a:t>jacoco.xml</a:t>
            </a:r>
            <a:r>
              <a:rPr lang="tr-TR" altLang="tr-TR" sz="1600" b="0" dirty="0">
                <a:solidFill>
                  <a:schemeClr val="tx1"/>
                </a:solidFill>
              </a:rPr>
              <a:t> dosyasını okuyarak test </a:t>
            </a:r>
            <a:r>
              <a:rPr lang="tr-TR" altLang="tr-TR" sz="1600" b="0" dirty="0" err="1">
                <a:solidFill>
                  <a:schemeClr val="tx1"/>
                </a:solidFill>
              </a:rPr>
              <a:t>coverage</a:t>
            </a:r>
            <a:r>
              <a:rPr lang="tr-TR" altLang="tr-TR" sz="1600" b="0" dirty="0">
                <a:solidFill>
                  <a:schemeClr val="tx1"/>
                </a:solidFill>
              </a:rPr>
              <a:t> yüzdesini hesaplar.</a:t>
            </a:r>
            <a:endParaRPr lang="tr-TR" altLang="tr-T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tr-TR" altLang="tr-TR" sz="1600" b="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i="1" dirty="0" err="1">
                <a:solidFill>
                  <a:schemeClr val="tx1"/>
                </a:solidFill>
                <a:latin typeface="Arial Unicode MS"/>
              </a:rPr>
              <a:t>prepare-agent</a:t>
            </a:r>
            <a:r>
              <a:rPr lang="tr-TR" altLang="tr-TR" sz="1600" b="0" i="1" dirty="0">
                <a:solidFill>
                  <a:schemeClr val="tx1"/>
                </a:solidFill>
              </a:rPr>
              <a:t>: Test sırasında kodu izlemek için ajan eklenir.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Bu </a:t>
            </a:r>
            <a:r>
              <a:rPr lang="tr-TR" altLang="tr-TR" sz="1600" b="0" dirty="0" err="1">
                <a:solidFill>
                  <a:schemeClr val="tx1"/>
                </a:solidFill>
                <a:latin typeface="Arial" panose="020B0604020202020204" pitchFamily="34" charset="0"/>
              </a:rPr>
              <a:t>agent</a:t>
            </a: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, hangi sınıf/metot satırlarının testler sırasında çalıştığını izler.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dirty="0">
                <a:solidFill>
                  <a:schemeClr val="tx1"/>
                </a:solidFill>
                <a:latin typeface="Arial" panose="020B0604020202020204" pitchFamily="34" charset="0"/>
              </a:rPr>
              <a:t>Böylece hangi kod test edildi, hangisi edilmedi öğrenilir.</a:t>
            </a:r>
            <a:endParaRPr lang="tr-TR" altLang="tr-TR" sz="1600" b="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1600" b="0" i="1" dirty="0" err="1">
                <a:solidFill>
                  <a:schemeClr val="tx1"/>
                </a:solidFill>
                <a:latin typeface="Arial Unicode MS"/>
              </a:rPr>
              <a:t>report</a:t>
            </a:r>
            <a:r>
              <a:rPr lang="tr-TR" altLang="tr-TR" sz="1600" b="0" i="1" dirty="0">
                <a:solidFill>
                  <a:schemeClr val="tx1"/>
                </a:solidFill>
              </a:rPr>
              <a:t>: XML rapor oluşturulur → Sonar bu raporu okur.</a:t>
            </a:r>
            <a:endParaRPr lang="tr-TR" altLang="tr-TR" sz="1600" b="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03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BD3FA-B180-8354-6EC4-F102A867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Jira ve Kanban Takibi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34A005-B904-BDF8-3C4D-3B9EFD69CE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419768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5781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E628EE-A71F-BBF5-30E5-0282F5E8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159" y="382355"/>
            <a:ext cx="7219682" cy="54147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6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782AA-E99F-7EA5-69CF-E4D9B94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React.js ile </a:t>
            </a:r>
            <a:r>
              <a:rPr lang="tr-TR" dirty="0" err="1">
                <a:solidFill>
                  <a:schemeClr val="bg1"/>
                </a:solidFill>
              </a:rPr>
              <a:t>frontend</a:t>
            </a:r>
            <a:r>
              <a:rPr lang="tr-TR" dirty="0">
                <a:solidFill>
                  <a:schemeClr val="bg1"/>
                </a:solidFill>
              </a:rPr>
              <a:t> geliştirilmesi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AB49-3450-A8F0-305A-39741914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2" y="705114"/>
            <a:ext cx="9935571" cy="3703114"/>
          </a:xfrm>
        </p:spPr>
        <p:txBody>
          <a:bodyPr>
            <a:normAutofit/>
          </a:bodyPr>
          <a:lstStyle/>
          <a:p>
            <a:r>
              <a:rPr lang="tr-TR" dirty="0"/>
              <a:t>React.js tabanlı </a:t>
            </a:r>
            <a:r>
              <a:rPr lang="tr-TR" dirty="0" err="1"/>
              <a:t>frontend</a:t>
            </a:r>
            <a:r>
              <a:rPr lang="tr-TR" dirty="0"/>
              <a:t> geliştirilmeye başlandı.</a:t>
            </a:r>
          </a:p>
          <a:p>
            <a:r>
              <a:rPr lang="tr-TR" dirty="0" err="1"/>
              <a:t>Swagger</a:t>
            </a:r>
            <a:r>
              <a:rPr lang="tr-TR" dirty="0"/>
              <a:t> UI’dan test edilen </a:t>
            </a:r>
            <a:r>
              <a:rPr lang="tr-TR" dirty="0" err="1"/>
              <a:t>API’ler</a:t>
            </a:r>
            <a:r>
              <a:rPr lang="tr-TR" dirty="0"/>
              <a:t> artık </a:t>
            </a:r>
            <a:r>
              <a:rPr lang="tr-TR" dirty="0" err="1"/>
              <a:t>frontend</a:t>
            </a:r>
            <a:r>
              <a:rPr lang="tr-TR" dirty="0"/>
              <a:t> tarafından da çağrılabiliyor.</a:t>
            </a:r>
          </a:p>
          <a:p>
            <a:r>
              <a:rPr lang="tr-TR" dirty="0"/>
              <a:t>CORS ayarları </a:t>
            </a:r>
            <a:r>
              <a:rPr lang="tr-TR" dirty="0" err="1"/>
              <a:t>Gateway'de</a:t>
            </a:r>
            <a:r>
              <a:rPr lang="tr-TR" dirty="0"/>
              <a:t> yapıldı.</a:t>
            </a:r>
          </a:p>
        </p:txBody>
      </p:sp>
    </p:spTree>
    <p:extLst>
      <p:ext uri="{BB962C8B-B14F-4D97-AF65-F5344CB8AC3E}">
        <p14:creationId xmlns:p14="http://schemas.microsoft.com/office/powerpoint/2010/main" val="276924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B426D6-FD66-4A48-A6EB-235CF408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708F-CCA5-6B8C-F67E-7A965E86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056362"/>
            <a:ext cx="6754446" cy="115410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tr-TR" sz="2300"/>
              <a:t>Docker Compose ile Ortam Kurulumu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09E6C1-B33E-49E8-8D77-7D2A9B49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2FAFCC-3F45-48D1-BBA6-EF5A828B5D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9536" y="2268656"/>
            <a:ext cx="6627226" cy="3505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Docker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Compose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ile geliştirme ortamı ayağa kaldırıldı: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postgres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</a:rPr>
              <a:t>veritabanı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  <a:endParaRPr kumimoji="0" lang="tr-TR" altLang="tr-TR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rabbitmq:3-management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</a:rPr>
              <a:t> (mesaj kuyruğu + GUI)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Her servise özel </a:t>
            </a: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container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konfigürasyonları yazıldı.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RabbitMQ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ve </a:t>
            </a:r>
            <a:r>
              <a:rPr kumimoji="0" lang="tr-TR" altLang="tr-TR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PostgreSQL</a:t>
            </a:r>
            <a:r>
              <a:rPr kumimoji="0" lang="tr-TR" altLang="tr-TR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test bağlantıları başarılı şekilde yapıldı.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67615"/>
            <a:ext cx="8063866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0687CC-D1D8-44B2-9573-CC65510E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6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2BABA-32D6-72D2-FBDC-F46A0303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Spring Boot ile İlk Servislerin İskeleti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6BFD47-3FCB-B3B7-A3CF-88D87FBF6C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17909" y="1621175"/>
            <a:ext cx="6431173" cy="4186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Spring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Initializr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üzerinden bağımlılıklar belirlendi: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Spring Web, Spring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Boot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DevTools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Spring Security, Spring Data JPA,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Lombok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PostgreSQL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Config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Client vb.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Oluşturulan servisler:</a:t>
            </a: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userservice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petservice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configserver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Apigateway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Temel yapı: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controller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-service-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repository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effectLst/>
              </a:rPr>
              <a:t> katmanı oluşturuldu ama içerikleri henüz doldurulmadı.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6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-2732"/>
            <a:ext cx="4626864" cy="157678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263F21-FD5C-49D9-B5D3-5B94A4C9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5FEE01-7E1C-48BD-8FD4-2790F781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A4DBA-3A0A-C187-E2BD-1C413DD8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936224"/>
            <a:ext cx="5516324" cy="293427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800" b="0" cap="all" dirty="0">
                <a:solidFill>
                  <a:schemeClr val="bg1"/>
                </a:solidFill>
              </a:rPr>
              <a:t>2. </a:t>
            </a:r>
            <a:r>
              <a:rPr lang="en-US" sz="3800" b="0" cap="all" dirty="0" err="1">
                <a:solidFill>
                  <a:schemeClr val="bg1"/>
                </a:solidFill>
              </a:rPr>
              <a:t>Hafta</a:t>
            </a:r>
            <a:r>
              <a:rPr lang="en-US" sz="3800" b="0" cap="all" dirty="0">
                <a:solidFill>
                  <a:schemeClr val="bg1"/>
                </a:solidFill>
              </a:rPr>
              <a:t>: </a:t>
            </a:r>
            <a:r>
              <a:rPr lang="en-US" sz="3800" b="0" cap="all" dirty="0" err="1">
                <a:solidFill>
                  <a:schemeClr val="bg1"/>
                </a:solidFill>
              </a:rPr>
              <a:t>Çek</a:t>
            </a:r>
            <a:r>
              <a:rPr lang="tr-TR" sz="3800" b="0" cap="all" dirty="0">
                <a:solidFill>
                  <a:schemeClr val="bg1"/>
                </a:solidFill>
              </a:rPr>
              <a:t>i</a:t>
            </a:r>
            <a:r>
              <a:rPr lang="en-US" sz="3800" b="0" cap="all" dirty="0" err="1">
                <a:solidFill>
                  <a:schemeClr val="bg1"/>
                </a:solidFill>
              </a:rPr>
              <a:t>rdek</a:t>
            </a:r>
            <a:r>
              <a:rPr lang="en-US" sz="3800" b="0" cap="all" dirty="0">
                <a:solidFill>
                  <a:schemeClr val="bg1"/>
                </a:solidFill>
              </a:rPr>
              <a:t> Serv</a:t>
            </a:r>
            <a:r>
              <a:rPr lang="tr-TR" sz="3800" b="0" cap="all" dirty="0">
                <a:solidFill>
                  <a:schemeClr val="bg1"/>
                </a:solidFill>
              </a:rPr>
              <a:t>i</a:t>
            </a:r>
            <a:r>
              <a:rPr lang="en-US" sz="3800" b="0" cap="all" dirty="0" err="1">
                <a:solidFill>
                  <a:schemeClr val="bg1"/>
                </a:solidFill>
              </a:rPr>
              <a:t>sler</a:t>
            </a:r>
            <a:r>
              <a:rPr lang="en-US" sz="3800" b="0" cap="all" dirty="0">
                <a:solidFill>
                  <a:schemeClr val="bg1"/>
                </a:solidFill>
              </a:rPr>
              <a:t> </a:t>
            </a:r>
            <a:r>
              <a:rPr lang="en-US" sz="3800" b="0" cap="all" dirty="0" err="1">
                <a:solidFill>
                  <a:schemeClr val="bg1"/>
                </a:solidFill>
              </a:rPr>
              <a:t>ve</a:t>
            </a:r>
            <a:r>
              <a:rPr lang="en-US" sz="3800" b="0" cap="all" dirty="0">
                <a:solidFill>
                  <a:schemeClr val="bg1"/>
                </a:solidFill>
              </a:rPr>
              <a:t> </a:t>
            </a:r>
            <a:r>
              <a:rPr lang="en-US" sz="3800" b="0" cap="all" dirty="0" err="1">
                <a:solidFill>
                  <a:schemeClr val="bg1"/>
                </a:solidFill>
              </a:rPr>
              <a:t>İlet</a:t>
            </a:r>
            <a:r>
              <a:rPr lang="tr-TR" sz="3800" b="0" cap="all" dirty="0">
                <a:solidFill>
                  <a:schemeClr val="bg1"/>
                </a:solidFill>
              </a:rPr>
              <a:t>i</a:t>
            </a:r>
            <a:r>
              <a:rPr lang="en-US" sz="3800" b="0" cap="all" dirty="0">
                <a:solidFill>
                  <a:schemeClr val="bg1"/>
                </a:solidFill>
              </a:rPr>
              <a:t>ş</a:t>
            </a:r>
            <a:r>
              <a:rPr lang="tr-TR" sz="3800" b="0" cap="all" dirty="0">
                <a:solidFill>
                  <a:schemeClr val="bg1"/>
                </a:solidFill>
              </a:rPr>
              <a:t>i</a:t>
            </a:r>
            <a:r>
              <a:rPr lang="en-US" sz="3800" b="0" cap="all" dirty="0">
                <a:solidFill>
                  <a:schemeClr val="bg1"/>
                </a:solidFill>
              </a:rPr>
              <a:t>m </a:t>
            </a:r>
            <a:r>
              <a:rPr lang="en-US" sz="3800" b="0" cap="all" dirty="0" err="1">
                <a:solidFill>
                  <a:schemeClr val="bg1"/>
                </a:solidFill>
              </a:rPr>
              <a:t>Yapıları</a:t>
            </a:r>
            <a:endParaRPr lang="en-US" sz="3800" b="0" cap="all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0AB6C7-ECE6-4D0A-85D7-607621F7A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1638059"/>
            <a:ext cx="4626862" cy="35517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36EA07-E1C7-4DE1-B196-FBCA4D1A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598E82-FBBE-4514-AC7D-75D1347F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C17599-20C8-4B64-8853-7E2891FC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B342F4-B533-4771-B828-654C3615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550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C1AA24C-4CA6-40FF-8947-DA1F6F474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36CB81-A037-44A8-88EB-C0C0F17FD4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FF477C-132F-44F8-8C56-EBFF95FAF9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ShojiVTI</Template>
  <TotalTime>677</TotalTime>
  <Words>7621</Words>
  <Application>Microsoft Office PowerPoint</Application>
  <PresentationFormat>Widescreen</PresentationFormat>
  <Paragraphs>767</Paragraphs>
  <Slides>66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Meiryo</vt:lpstr>
      <vt:lpstr>Aptos</vt:lpstr>
      <vt:lpstr>Aptos Display</vt:lpstr>
      <vt:lpstr>Arial</vt:lpstr>
      <vt:lpstr>Arial Unicode MS</vt:lpstr>
      <vt:lpstr>Calibri</vt:lpstr>
      <vt:lpstr>Corbel</vt:lpstr>
      <vt:lpstr>Courier New</vt:lpstr>
      <vt:lpstr>Lucida Handwriting</vt:lpstr>
      <vt:lpstr>Times New Roman</vt:lpstr>
      <vt:lpstr>Wingdings</vt:lpstr>
      <vt:lpstr>ShojiVTI</vt:lpstr>
      <vt:lpstr>Office Theme</vt:lpstr>
      <vt:lpstr>PetVerse   Sanal Evcil Hayvan Yönetim Sistemi   2025 Yaz Stajı | Yazılım Mimari Müdürlüğü  Sedanur Ayhan YAĞMUR BAŞOĞLU</vt:lpstr>
      <vt:lpstr>1. Hafta: Teorik Hazırlık ve Proje Başlangıcı</vt:lpstr>
      <vt:lpstr>Mimari Tasarım Dokümanı Oluşturulması</vt:lpstr>
      <vt:lpstr>PowerPoint Presentation</vt:lpstr>
      <vt:lpstr>Domain Analizi ve Servislerin Belirlenmesi</vt:lpstr>
      <vt:lpstr>Git Branch Yapısı ve Organizasyon</vt:lpstr>
      <vt:lpstr>Docker Compose ile Ortam Kurulumu</vt:lpstr>
      <vt:lpstr>Spring Boot ile İlk Servislerin İskeleti</vt:lpstr>
      <vt:lpstr>2. Hafta: Çekirdek Servisler ve İletişim Yapıları</vt:lpstr>
      <vt:lpstr>PetService ve UserService Tamamlandı</vt:lpstr>
      <vt:lpstr>JWT Authentication Yapısı Kuruldu</vt:lpstr>
      <vt:lpstr>Yeni kullanıcı oluşturma (REGISTER)</vt:lpstr>
      <vt:lpstr>PowerPoint Presentation</vt:lpstr>
      <vt:lpstr>Kullanıcı Giriş (Login)</vt:lpstr>
      <vt:lpstr>JWT Token Oluşturma</vt:lpstr>
      <vt:lpstr>API Gateway Üzerinde Token Kontrolü</vt:lpstr>
      <vt:lpstr>API Gateway'de Token Doğrulama</vt:lpstr>
      <vt:lpstr>Token Doğrulama ve Header’a Kullanıcı Bilgisi Ekleme</vt:lpstr>
      <vt:lpstr>Hataların Yakalanması</vt:lpstr>
      <vt:lpstr>JwtUtil – Public Key Yükleme ve Token Doğrulama</vt:lpstr>
      <vt:lpstr>ActivityService ile RabbitMQ Mesajlaşması</vt:lpstr>
      <vt:lpstr>NotificationService:     RabbitConfig.java</vt:lpstr>
      <vt:lpstr>NotificationService:        RabbitMQConfig.java</vt:lpstr>
      <vt:lpstr>NotificationService:          NotificationConsumer.java</vt:lpstr>
      <vt:lpstr>ActivityService:             RabbitMQConfig.java</vt:lpstr>
      <vt:lpstr>ActivityService:             ActivityEventPublisher.java</vt:lpstr>
      <vt:lpstr>ActivityService:              ActivityServiceImpl.java</vt:lpstr>
      <vt:lpstr>Swagger / OpenAPI Dokümantasyonu</vt:lpstr>
      <vt:lpstr>CorsConfig.java</vt:lpstr>
      <vt:lpstr>OpenAPIConfig.java</vt:lpstr>
      <vt:lpstr>application.yml</vt:lpstr>
      <vt:lpstr>pom.xml</vt:lpstr>
      <vt:lpstr>security</vt:lpstr>
      <vt:lpstr>🌐 Erişim Örnekleri:</vt:lpstr>
      <vt:lpstr>3. Hafta: Gözlemlenebilirlik ve dayanıklılık</vt:lpstr>
      <vt:lpstr>Logback ile Dosya Tabanlı Loglama</vt:lpstr>
      <vt:lpstr>Logback Yapılandırması</vt:lpstr>
      <vt:lpstr>Dosya Sistemi Yapısı</vt:lpstr>
      <vt:lpstr>Health Check Endpoint’leri</vt:lpstr>
      <vt:lpstr>application.yml</vt:lpstr>
      <vt:lpstr>🌐 Erişim Örnekleri:</vt:lpstr>
      <vt:lpstr>Prometheus &amp; Grafana ile Metrik Takibi</vt:lpstr>
      <vt:lpstr>prometheus.yml</vt:lpstr>
      <vt:lpstr>pom.xml , application.yml, docker-compose.yml</vt:lpstr>
      <vt:lpstr>Grafana arayüzü</vt:lpstr>
      <vt:lpstr>Circuit Breaker (Resilience4j ile) Uygulama</vt:lpstr>
      <vt:lpstr>application.yml</vt:lpstr>
      <vt:lpstr>ActivityServiceImp.java</vt:lpstr>
      <vt:lpstr>PowerPoint Presentation</vt:lpstr>
      <vt:lpstr>PowerPoint Presentation</vt:lpstr>
      <vt:lpstr>PowerPoint Presentation</vt:lpstr>
      <vt:lpstr>Rate Limiting (API Gateway)</vt:lpstr>
      <vt:lpstr>Dockerfile’lar ve Image Üretimi</vt:lpstr>
      <vt:lpstr>Harici API: Meteoroloji</vt:lpstr>
      <vt:lpstr>Yapay Zeka Entegrasyonu </vt:lpstr>
      <vt:lpstr>GitHub Actions ile CI/CD Süreci</vt:lpstr>
      <vt:lpstr>.github/workflows/ci.yml</vt:lpstr>
      <vt:lpstr>.github/workflows/ci.yml</vt:lpstr>
      <vt:lpstr>.github/workflows/ci.yml</vt:lpstr>
      <vt:lpstr>JUnit + Testcontainers ile Testler</vt:lpstr>
      <vt:lpstr>SonarQube ile Kod Kalitesi Analizi</vt:lpstr>
      <vt:lpstr>.github/workflows/ci.yml</vt:lpstr>
      <vt:lpstr>pom.xml</vt:lpstr>
      <vt:lpstr>Jira ve Kanban Takibi</vt:lpstr>
      <vt:lpstr>PowerPoint Presentation</vt:lpstr>
      <vt:lpstr>React.js ile frontend geliştirilmesi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Sedanur Ayhan</dc:creator>
  <cp:lastModifiedBy>Yağmur BAŞOĞLU</cp:lastModifiedBy>
  <cp:revision>12</cp:revision>
  <dcterms:created xsi:type="dcterms:W3CDTF">2024-02-14T18:58:31Z</dcterms:created>
  <dcterms:modified xsi:type="dcterms:W3CDTF">2025-07-29T05:36:43Z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